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1" r:id="rId3"/>
    <p:sldId id="273" r:id="rId4"/>
    <p:sldId id="274" r:id="rId5"/>
    <p:sldId id="275" r:id="rId6"/>
    <p:sldId id="272" r:id="rId7"/>
    <p:sldId id="277" r:id="rId8"/>
    <p:sldId id="278" r:id="rId9"/>
    <p:sldId id="279" r:id="rId10"/>
    <p:sldId id="280" r:id="rId11"/>
    <p:sldId id="281" r:id="rId12"/>
    <p:sldId id="270" r:id="rId13"/>
    <p:sldId id="257" r:id="rId14"/>
    <p:sldId id="258" r:id="rId15"/>
    <p:sldId id="259" r:id="rId16"/>
    <p:sldId id="260" r:id="rId17"/>
    <p:sldId id="261" r:id="rId18"/>
    <p:sldId id="262" r:id="rId19"/>
    <p:sldId id="263" r:id="rId20"/>
    <p:sldId id="264" r:id="rId21"/>
    <p:sldId id="265" r:id="rId22"/>
    <p:sldId id="266" r:id="rId23"/>
    <p:sldId id="267" r:id="rId24"/>
    <p:sldId id="268" r:id="rId25"/>
    <p:sldId id="269" r:id="rId26"/>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74" d="100"/>
          <a:sy n="74" d="100"/>
        </p:scale>
        <p:origin x="54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pt-BR" smtClean="0"/>
              <a:t>Clique para editar o título mestre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en-US" dirty="0"/>
          </a:p>
        </p:txBody>
      </p:sp>
      <p:sp>
        <p:nvSpPr>
          <p:cNvPr id="4" name="Date Placeholder 3"/>
          <p:cNvSpPr>
            <a:spLocks noGrp="1"/>
          </p:cNvSpPr>
          <p:nvPr>
            <p:ph type="dt" sz="half" idx="10"/>
          </p:nvPr>
        </p:nvSpPr>
        <p:spPr/>
        <p:txBody>
          <a:bodyPr/>
          <a:lstStyle/>
          <a:p>
            <a:fld id="{AF9F20BD-5950-4190-99A3-BF396DCAD730}" type="datetimeFigureOut">
              <a:rPr lang="pt-BR" smtClean="0"/>
              <a:t>21/08/2019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1F77C24B-D590-4724-A410-0E8FA4A526D8}" type="slidenum">
              <a:rPr lang="pt-BR" smtClean="0"/>
              <a:t>‹nº›</a:t>
            </a:fld>
            <a:endParaRPr lang="pt-BR"/>
          </a:p>
        </p:txBody>
      </p:sp>
    </p:spTree>
    <p:extLst>
      <p:ext uri="{BB962C8B-B14F-4D97-AF65-F5344CB8AC3E}">
        <p14:creationId xmlns:p14="http://schemas.microsoft.com/office/powerpoint/2010/main" val="9769570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e Legenda">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pt-BR" smtClean="0"/>
              <a:t>Clique para editar o título mestre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AF9F20BD-5950-4190-99A3-BF396DCAD730}" type="datetimeFigureOut">
              <a:rPr lang="pt-BR" smtClean="0"/>
              <a:t>21/08/2019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1F77C24B-D590-4724-A410-0E8FA4A526D8}" type="slidenum">
              <a:rPr lang="pt-BR" smtClean="0"/>
              <a:t>‹nº›</a:t>
            </a:fld>
            <a:endParaRPr lang="pt-BR"/>
          </a:p>
        </p:txBody>
      </p:sp>
    </p:spTree>
    <p:extLst>
      <p:ext uri="{BB962C8B-B14F-4D97-AF65-F5344CB8AC3E}">
        <p14:creationId xmlns:p14="http://schemas.microsoft.com/office/powerpoint/2010/main" val="2276179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çã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pt-BR" smtClean="0"/>
              <a:t>Clique para editar o título mestre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smtClean="0"/>
              <a:t>Clique para editar o texto mestre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AF9F20BD-5950-4190-99A3-BF396DCAD730}" type="datetimeFigureOut">
              <a:rPr lang="pt-BR" smtClean="0"/>
              <a:t>21/08/2019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1F77C24B-D590-4724-A410-0E8FA4A526D8}" type="slidenum">
              <a:rPr lang="pt-BR" smtClean="0"/>
              <a:t>‹nº›</a:t>
            </a:fld>
            <a:endParaRPr lang="pt-B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1855326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pt-BR" smtClean="0"/>
              <a:t>Clique para editar o título mestre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AF9F20BD-5950-4190-99A3-BF396DCAD730}" type="datetimeFigureOut">
              <a:rPr lang="pt-BR" smtClean="0"/>
              <a:t>21/08/2019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1F77C24B-D590-4724-A410-0E8FA4A526D8}" type="slidenum">
              <a:rPr lang="pt-BR" smtClean="0"/>
              <a:t>‹nº›</a:t>
            </a:fld>
            <a:endParaRPr lang="pt-BR"/>
          </a:p>
        </p:txBody>
      </p:sp>
    </p:spTree>
    <p:extLst>
      <p:ext uri="{BB962C8B-B14F-4D97-AF65-F5344CB8AC3E}">
        <p14:creationId xmlns:p14="http://schemas.microsoft.com/office/powerpoint/2010/main" val="17347820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o 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pt-BR" smtClean="0"/>
              <a:t>Clique para editar o título mestre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smtClean="0"/>
              <a:t>Clique para editar o texto mestre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AF9F20BD-5950-4190-99A3-BF396DCAD730}" type="datetimeFigureOut">
              <a:rPr lang="pt-BR" smtClean="0"/>
              <a:t>21/08/2019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1F77C24B-D590-4724-A410-0E8FA4A526D8}" type="slidenum">
              <a:rPr lang="pt-BR" smtClean="0"/>
              <a:t>‹nº›</a:t>
            </a:fld>
            <a:endParaRPr lang="pt-B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3475197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iro ou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pt-BR" smtClean="0"/>
              <a:t>Clique para editar o título mestre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smtClean="0"/>
              <a:t>Clique para editar o texto mestre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AF9F20BD-5950-4190-99A3-BF396DCAD730}" type="datetimeFigureOut">
              <a:rPr lang="pt-BR" smtClean="0"/>
              <a:t>21/08/2019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1F77C24B-D590-4724-A410-0E8FA4A526D8}" type="slidenum">
              <a:rPr lang="pt-BR" smtClean="0"/>
              <a:t>‹nº›</a:t>
            </a:fld>
            <a:endParaRPr lang="pt-BR"/>
          </a:p>
        </p:txBody>
      </p:sp>
    </p:spTree>
    <p:extLst>
      <p:ext uri="{BB962C8B-B14F-4D97-AF65-F5344CB8AC3E}">
        <p14:creationId xmlns:p14="http://schemas.microsoft.com/office/powerpoint/2010/main" val="9889973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AF9F20BD-5950-4190-99A3-BF396DCAD730}" type="datetimeFigureOut">
              <a:rPr lang="pt-BR" smtClean="0"/>
              <a:t>21/08/2019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1F77C24B-D590-4724-A410-0E8FA4A526D8}" type="slidenum">
              <a:rPr lang="pt-BR" smtClean="0"/>
              <a:t>‹nº›</a:t>
            </a:fld>
            <a:endParaRPr lang="pt-BR"/>
          </a:p>
        </p:txBody>
      </p:sp>
    </p:spTree>
    <p:extLst>
      <p:ext uri="{BB962C8B-B14F-4D97-AF65-F5344CB8AC3E}">
        <p14:creationId xmlns:p14="http://schemas.microsoft.com/office/powerpoint/2010/main" val="6354721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pt-BR" smtClean="0"/>
              <a:t>Clique para editar o título mestre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AF9F20BD-5950-4190-99A3-BF396DCAD730}" type="datetimeFigureOut">
              <a:rPr lang="pt-BR" smtClean="0"/>
              <a:t>21/08/2019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1F77C24B-D590-4724-A410-0E8FA4A526D8}" type="slidenum">
              <a:rPr lang="pt-BR" smtClean="0"/>
              <a:t>‹nº›</a:t>
            </a:fld>
            <a:endParaRPr lang="pt-BR"/>
          </a:p>
        </p:txBody>
      </p:sp>
    </p:spTree>
    <p:extLst>
      <p:ext uri="{BB962C8B-B14F-4D97-AF65-F5344CB8AC3E}">
        <p14:creationId xmlns:p14="http://schemas.microsoft.com/office/powerpoint/2010/main" val="20651034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pt-BR" smtClean="0"/>
              <a:t>Clique para editar o título mestre</a:t>
            </a:r>
            <a:endParaRPr lang="en-US" dirty="0"/>
          </a:p>
        </p:txBody>
      </p:sp>
      <p:sp>
        <p:nvSpPr>
          <p:cNvPr id="3" name="Content Placeholder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AF9F20BD-5950-4190-99A3-BF396DCAD730}" type="datetimeFigureOut">
              <a:rPr lang="pt-BR" smtClean="0"/>
              <a:t>21/08/2019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1F77C24B-D590-4724-A410-0E8FA4A526D8}" type="slidenum">
              <a:rPr lang="pt-BR" smtClean="0"/>
              <a:t>‹nº›</a:t>
            </a:fld>
            <a:endParaRPr lang="pt-BR"/>
          </a:p>
        </p:txBody>
      </p:sp>
    </p:spTree>
    <p:extLst>
      <p:ext uri="{BB962C8B-B14F-4D97-AF65-F5344CB8AC3E}">
        <p14:creationId xmlns:p14="http://schemas.microsoft.com/office/powerpoint/2010/main" val="2050394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pt-BR" smtClean="0"/>
              <a:t>Clique para editar o título mestre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AF9F20BD-5950-4190-99A3-BF396DCAD730}" type="datetimeFigureOut">
              <a:rPr lang="pt-BR" smtClean="0"/>
              <a:t>21/08/2019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1F77C24B-D590-4724-A410-0E8FA4A526D8}" type="slidenum">
              <a:rPr lang="pt-BR" smtClean="0"/>
              <a:t>‹nº›</a:t>
            </a:fld>
            <a:endParaRPr lang="pt-BR"/>
          </a:p>
        </p:txBody>
      </p:sp>
    </p:spTree>
    <p:extLst>
      <p:ext uri="{BB962C8B-B14F-4D97-AF65-F5344CB8AC3E}">
        <p14:creationId xmlns:p14="http://schemas.microsoft.com/office/powerpoint/2010/main" val="2463856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Date Placeholder 4"/>
          <p:cNvSpPr>
            <a:spLocks noGrp="1"/>
          </p:cNvSpPr>
          <p:nvPr>
            <p:ph type="dt" sz="half" idx="10"/>
          </p:nvPr>
        </p:nvSpPr>
        <p:spPr/>
        <p:txBody>
          <a:bodyPr/>
          <a:lstStyle/>
          <a:p>
            <a:fld id="{AF9F20BD-5950-4190-99A3-BF396DCAD730}" type="datetimeFigureOut">
              <a:rPr lang="pt-BR" smtClean="0"/>
              <a:t>21/08/2019</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1F77C24B-D590-4724-A410-0E8FA4A526D8}" type="slidenum">
              <a:rPr lang="pt-BR" smtClean="0"/>
              <a:t>‹nº›</a:t>
            </a:fld>
            <a:endParaRPr lang="pt-BR"/>
          </a:p>
        </p:txBody>
      </p:sp>
    </p:spTree>
    <p:extLst>
      <p:ext uri="{BB962C8B-B14F-4D97-AF65-F5344CB8AC3E}">
        <p14:creationId xmlns:p14="http://schemas.microsoft.com/office/powerpoint/2010/main" val="147123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t-BR" smtClean="0"/>
              <a:t>Clique para editar o título mestre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7" name="Date Placeholder 6"/>
          <p:cNvSpPr>
            <a:spLocks noGrp="1"/>
          </p:cNvSpPr>
          <p:nvPr>
            <p:ph type="dt" sz="half" idx="10"/>
          </p:nvPr>
        </p:nvSpPr>
        <p:spPr/>
        <p:txBody>
          <a:bodyPr/>
          <a:lstStyle/>
          <a:p>
            <a:fld id="{AF9F20BD-5950-4190-99A3-BF396DCAD730}" type="datetimeFigureOut">
              <a:rPr lang="pt-BR" smtClean="0"/>
              <a:t>21/08/2019</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1F77C24B-D590-4724-A410-0E8FA4A526D8}" type="slidenum">
              <a:rPr lang="pt-BR" smtClean="0"/>
              <a:t>‹nº›</a:t>
            </a:fld>
            <a:endParaRPr lang="pt-BR"/>
          </a:p>
        </p:txBody>
      </p:sp>
    </p:spTree>
    <p:extLst>
      <p:ext uri="{BB962C8B-B14F-4D97-AF65-F5344CB8AC3E}">
        <p14:creationId xmlns:p14="http://schemas.microsoft.com/office/powerpoint/2010/main" val="24027092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pt-BR" smtClean="0"/>
              <a:t>Clique para editar o título mestre</a:t>
            </a:r>
            <a:endParaRPr lang="en-US" dirty="0"/>
          </a:p>
        </p:txBody>
      </p:sp>
      <p:sp>
        <p:nvSpPr>
          <p:cNvPr id="3" name="Date Placeholder 2"/>
          <p:cNvSpPr>
            <a:spLocks noGrp="1"/>
          </p:cNvSpPr>
          <p:nvPr>
            <p:ph type="dt" sz="half" idx="10"/>
          </p:nvPr>
        </p:nvSpPr>
        <p:spPr/>
        <p:txBody>
          <a:bodyPr/>
          <a:lstStyle/>
          <a:p>
            <a:fld id="{AF9F20BD-5950-4190-99A3-BF396DCAD730}" type="datetimeFigureOut">
              <a:rPr lang="pt-BR" smtClean="0"/>
              <a:t>21/08/2019</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1F77C24B-D590-4724-A410-0E8FA4A526D8}" type="slidenum">
              <a:rPr lang="pt-BR" smtClean="0"/>
              <a:t>‹nº›</a:t>
            </a:fld>
            <a:endParaRPr lang="pt-BR"/>
          </a:p>
        </p:txBody>
      </p:sp>
    </p:spTree>
    <p:extLst>
      <p:ext uri="{BB962C8B-B14F-4D97-AF65-F5344CB8AC3E}">
        <p14:creationId xmlns:p14="http://schemas.microsoft.com/office/powerpoint/2010/main" val="15387448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9F20BD-5950-4190-99A3-BF396DCAD730}" type="datetimeFigureOut">
              <a:rPr lang="pt-BR" smtClean="0"/>
              <a:t>21/08/2019</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1F77C24B-D590-4724-A410-0E8FA4A526D8}" type="slidenum">
              <a:rPr lang="pt-BR" smtClean="0"/>
              <a:t>‹nº›</a:t>
            </a:fld>
            <a:endParaRPr lang="pt-BR"/>
          </a:p>
        </p:txBody>
      </p:sp>
    </p:spTree>
    <p:extLst>
      <p:ext uri="{BB962C8B-B14F-4D97-AF65-F5344CB8AC3E}">
        <p14:creationId xmlns:p14="http://schemas.microsoft.com/office/powerpoint/2010/main" val="27007220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pt-BR" smtClean="0"/>
              <a:t>Clique para editar o título mestre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pt-BR" smtClean="0"/>
              <a:t>Clique para editar o texto mestre</a:t>
            </a:r>
          </a:p>
        </p:txBody>
      </p:sp>
      <p:sp>
        <p:nvSpPr>
          <p:cNvPr id="5" name="Date Placeholder 4"/>
          <p:cNvSpPr>
            <a:spLocks noGrp="1"/>
          </p:cNvSpPr>
          <p:nvPr>
            <p:ph type="dt" sz="half" idx="10"/>
          </p:nvPr>
        </p:nvSpPr>
        <p:spPr/>
        <p:txBody>
          <a:bodyPr/>
          <a:lstStyle/>
          <a:p>
            <a:fld id="{AF9F20BD-5950-4190-99A3-BF396DCAD730}" type="datetimeFigureOut">
              <a:rPr lang="pt-BR" smtClean="0"/>
              <a:t>21/08/2019</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1F77C24B-D590-4724-A410-0E8FA4A526D8}" type="slidenum">
              <a:rPr lang="pt-BR" smtClean="0"/>
              <a:t>‹nº›</a:t>
            </a:fld>
            <a:endParaRPr lang="pt-BR"/>
          </a:p>
        </p:txBody>
      </p:sp>
    </p:spTree>
    <p:extLst>
      <p:ext uri="{BB962C8B-B14F-4D97-AF65-F5344CB8AC3E}">
        <p14:creationId xmlns:p14="http://schemas.microsoft.com/office/powerpoint/2010/main" val="26698238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pt-BR" smtClean="0"/>
              <a:t>Clique para editar o título mestre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smtClean="0"/>
              <a:t>Clique no ícone para adicionar uma imagem</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Date Placeholder 4"/>
          <p:cNvSpPr>
            <a:spLocks noGrp="1"/>
          </p:cNvSpPr>
          <p:nvPr>
            <p:ph type="dt" sz="half" idx="10"/>
          </p:nvPr>
        </p:nvSpPr>
        <p:spPr/>
        <p:txBody>
          <a:bodyPr/>
          <a:lstStyle/>
          <a:p>
            <a:fld id="{AF9F20BD-5950-4190-99A3-BF396DCAD730}" type="datetimeFigureOut">
              <a:rPr lang="pt-BR" smtClean="0"/>
              <a:t>21/08/2019</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1F77C24B-D590-4724-A410-0E8FA4A526D8}" type="slidenum">
              <a:rPr lang="pt-BR" smtClean="0"/>
              <a:t>‹nº›</a:t>
            </a:fld>
            <a:endParaRPr lang="pt-BR"/>
          </a:p>
        </p:txBody>
      </p:sp>
    </p:spTree>
    <p:extLst>
      <p:ext uri="{BB962C8B-B14F-4D97-AF65-F5344CB8AC3E}">
        <p14:creationId xmlns:p14="http://schemas.microsoft.com/office/powerpoint/2010/main" val="31335751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pt-BR" smtClean="0"/>
              <a:t>Clique para editar o título mestre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F9F20BD-5950-4190-99A3-BF396DCAD730}" type="datetimeFigureOut">
              <a:rPr lang="pt-BR" smtClean="0"/>
              <a:t>21/08/2019</a:t>
            </a:fld>
            <a:endParaRPr lang="pt-B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pt-B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F77C24B-D590-4724-A410-0E8FA4A526D8}" type="slidenum">
              <a:rPr lang="pt-BR" smtClean="0"/>
              <a:t>‹nº›</a:t>
            </a:fld>
            <a:endParaRPr lang="pt-BR"/>
          </a:p>
        </p:txBody>
      </p:sp>
    </p:spTree>
    <p:extLst>
      <p:ext uri="{BB962C8B-B14F-4D97-AF65-F5344CB8AC3E}">
        <p14:creationId xmlns:p14="http://schemas.microsoft.com/office/powerpoint/2010/main" val="12625964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16617" y="167425"/>
            <a:ext cx="7508146" cy="4064630"/>
          </a:xfrm>
          <a:prstGeom prst="rect">
            <a:avLst/>
          </a:prstGeom>
        </p:spPr>
      </p:pic>
      <p:sp>
        <p:nvSpPr>
          <p:cNvPr id="2" name="CaixaDeTexto 1"/>
          <p:cNvSpPr txBox="1"/>
          <p:nvPr/>
        </p:nvSpPr>
        <p:spPr>
          <a:xfrm>
            <a:off x="1956939" y="4711089"/>
            <a:ext cx="6864793" cy="2308324"/>
          </a:xfrm>
          <a:prstGeom prst="rect">
            <a:avLst/>
          </a:prstGeom>
          <a:noFill/>
        </p:spPr>
        <p:txBody>
          <a:bodyPr wrap="square" rtlCol="0">
            <a:spAutoFit/>
          </a:bodyPr>
          <a:lstStyle/>
          <a:p>
            <a:pPr algn="ctr"/>
            <a:r>
              <a:rPr lang="pt-BR" b="1" dirty="0" smtClean="0">
                <a:solidFill>
                  <a:schemeClr val="accent1"/>
                </a:solidFill>
                <a:latin typeface="Bahnschrift" panose="020B0502040204020203" pitchFamily="34" charset="0"/>
              </a:rPr>
              <a:t>2º AUDIÊNCIA PÚBLICA DE REVISÃO DO PLANO DIRETOR</a:t>
            </a:r>
          </a:p>
          <a:p>
            <a:pPr algn="ctr"/>
            <a:endParaRPr lang="pt-BR" b="1" dirty="0" smtClean="0">
              <a:solidFill>
                <a:schemeClr val="accent1"/>
              </a:solidFill>
              <a:latin typeface="Bahnschrift" panose="020B0502040204020203" pitchFamily="34" charset="0"/>
            </a:endParaRPr>
          </a:p>
          <a:p>
            <a:pPr algn="ctr"/>
            <a:r>
              <a:rPr lang="pt-BR" b="1" dirty="0" smtClean="0">
                <a:solidFill>
                  <a:schemeClr val="accent1"/>
                </a:solidFill>
                <a:latin typeface="Bahnschrift" panose="020B0502040204020203" pitchFamily="34" charset="0"/>
              </a:rPr>
              <a:t>MUNÍCIPIO DE BRAÇO DO NORTE  </a:t>
            </a:r>
          </a:p>
          <a:p>
            <a:pPr algn="ctr"/>
            <a:endParaRPr lang="pt-BR" b="1" dirty="0">
              <a:solidFill>
                <a:schemeClr val="accent1"/>
              </a:solidFill>
              <a:latin typeface="Bahnschrift" panose="020B0502040204020203" pitchFamily="34" charset="0"/>
            </a:endParaRPr>
          </a:p>
          <a:p>
            <a:pPr algn="ctr"/>
            <a:r>
              <a:rPr lang="pt-BR" b="1" dirty="0" smtClean="0">
                <a:solidFill>
                  <a:schemeClr val="accent1"/>
                </a:solidFill>
                <a:latin typeface="Bahnschrift" panose="020B0502040204020203" pitchFamily="34" charset="0"/>
              </a:rPr>
              <a:t>ANO 2019 </a:t>
            </a:r>
          </a:p>
          <a:p>
            <a:pPr algn="ctr"/>
            <a:r>
              <a:rPr lang="pt-BR" dirty="0" smtClean="0">
                <a:solidFill>
                  <a:schemeClr val="accent1"/>
                </a:solidFill>
                <a:latin typeface="Bahnschrift" panose="020B0502040204020203" pitchFamily="34" charset="0"/>
              </a:rPr>
              <a:t> </a:t>
            </a:r>
          </a:p>
          <a:p>
            <a:endParaRPr lang="pt-BR" dirty="0"/>
          </a:p>
          <a:p>
            <a:endParaRPr lang="pt-BR" dirty="0"/>
          </a:p>
        </p:txBody>
      </p:sp>
    </p:spTree>
    <p:extLst>
      <p:ext uri="{BB962C8B-B14F-4D97-AF65-F5344CB8AC3E}">
        <p14:creationId xmlns:p14="http://schemas.microsoft.com/office/powerpoint/2010/main" val="21215630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00062" y="888642"/>
            <a:ext cx="8686820" cy="5151549"/>
          </a:xfrm>
        </p:spPr>
        <p:txBody>
          <a:bodyPr/>
          <a:lstStyle/>
          <a:p>
            <a:r>
              <a:rPr lang="pt-BR" dirty="0">
                <a:solidFill>
                  <a:schemeClr val="accent1"/>
                </a:solidFill>
              </a:rPr>
              <a:t>As contribuições ou perguntas escritas serão apresentadas e debatidas antes das intervenções orais</a:t>
            </a:r>
            <a:r>
              <a:rPr lang="pt-BR" dirty="0" smtClean="0">
                <a:solidFill>
                  <a:schemeClr val="accent1"/>
                </a:solidFill>
              </a:rPr>
              <a:t>.</a:t>
            </a:r>
          </a:p>
          <a:p>
            <a:endParaRPr lang="pt-BR" dirty="0">
              <a:solidFill>
                <a:schemeClr val="accent1"/>
              </a:solidFill>
            </a:endParaRPr>
          </a:p>
          <a:p>
            <a:r>
              <a:rPr lang="pt-BR" dirty="0">
                <a:solidFill>
                  <a:schemeClr val="accent1"/>
                </a:solidFill>
              </a:rPr>
              <a:t>Serão disponibilizadas fichas para contribuições escritas pelos técnicos responsáveis no ato da inscrição</a:t>
            </a:r>
            <a:r>
              <a:rPr lang="pt-BR" dirty="0" smtClean="0">
                <a:solidFill>
                  <a:schemeClr val="accent1"/>
                </a:solidFill>
              </a:rPr>
              <a:t>.</a:t>
            </a:r>
          </a:p>
          <a:p>
            <a:endParaRPr lang="pt-BR" dirty="0">
              <a:solidFill>
                <a:schemeClr val="accent1"/>
              </a:solidFill>
            </a:endParaRPr>
          </a:p>
          <a:p>
            <a:r>
              <a:rPr lang="pt-BR" dirty="0">
                <a:solidFill>
                  <a:schemeClr val="accent1"/>
                </a:solidFill>
              </a:rPr>
              <a:t>A entrega das fichas com contribuição ou perguntas </a:t>
            </a:r>
            <a:r>
              <a:rPr lang="pt-BR" dirty="0" smtClean="0">
                <a:solidFill>
                  <a:schemeClr val="accent1"/>
                </a:solidFill>
              </a:rPr>
              <a:t>escritas será feita após </a:t>
            </a:r>
            <a:r>
              <a:rPr lang="pt-BR" dirty="0">
                <a:solidFill>
                  <a:schemeClr val="accent1"/>
                </a:solidFill>
              </a:rPr>
              <a:t>a </a:t>
            </a:r>
            <a:r>
              <a:rPr lang="pt-BR" dirty="0" smtClean="0">
                <a:solidFill>
                  <a:schemeClr val="accent1"/>
                </a:solidFill>
              </a:rPr>
              <a:t>apresentação dos slides. </a:t>
            </a:r>
          </a:p>
          <a:p>
            <a:endParaRPr lang="pt-BR" dirty="0">
              <a:solidFill>
                <a:schemeClr val="accent1"/>
              </a:solidFill>
            </a:endParaRPr>
          </a:p>
          <a:p>
            <a:r>
              <a:rPr lang="pt-BR" dirty="0">
                <a:solidFill>
                  <a:schemeClr val="accent1"/>
                </a:solidFill>
              </a:rPr>
              <a:t>As inscrições para intervenções orais serão aceitas a partir do intervalo até, no </a:t>
            </a:r>
            <a:r>
              <a:rPr lang="pt-BR" dirty="0" smtClean="0">
                <a:solidFill>
                  <a:schemeClr val="accent1"/>
                </a:solidFill>
              </a:rPr>
              <a:t>máximo 21:30.</a:t>
            </a:r>
            <a:endParaRPr lang="pt-BR" dirty="0">
              <a:solidFill>
                <a:schemeClr val="accent1"/>
              </a:solidFill>
            </a:endParaRPr>
          </a:p>
        </p:txBody>
      </p:sp>
    </p:spTree>
    <p:extLst>
      <p:ext uri="{BB962C8B-B14F-4D97-AF65-F5344CB8AC3E}">
        <p14:creationId xmlns:p14="http://schemas.microsoft.com/office/powerpoint/2010/main" val="33808799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236113"/>
            <a:ext cx="8596668" cy="1320800"/>
          </a:xfrm>
        </p:spPr>
        <p:txBody>
          <a:bodyPr/>
          <a:lstStyle/>
          <a:p>
            <a:endParaRPr lang="pt-BR" dirty="0"/>
          </a:p>
        </p:txBody>
      </p:sp>
      <p:sp>
        <p:nvSpPr>
          <p:cNvPr id="3" name="Espaço Reservado para Conteúdo 2"/>
          <p:cNvSpPr>
            <a:spLocks noGrp="1"/>
          </p:cNvSpPr>
          <p:nvPr>
            <p:ph idx="1"/>
          </p:nvPr>
        </p:nvSpPr>
        <p:spPr>
          <a:xfrm>
            <a:off x="677334" y="1249251"/>
            <a:ext cx="8596668" cy="4792111"/>
          </a:xfrm>
        </p:spPr>
        <p:txBody>
          <a:bodyPr>
            <a:normAutofit/>
          </a:bodyPr>
          <a:lstStyle/>
          <a:p>
            <a:r>
              <a:rPr lang="pt-BR" dirty="0">
                <a:solidFill>
                  <a:schemeClr val="accent1"/>
                </a:solidFill>
              </a:rPr>
              <a:t>Os participantes inscritos para intervenção oral disporão de 02 (dois) minutos para sua </a:t>
            </a:r>
            <a:r>
              <a:rPr lang="pt-BR" dirty="0" smtClean="0">
                <a:solidFill>
                  <a:schemeClr val="accent1"/>
                </a:solidFill>
              </a:rPr>
              <a:t>manifestação;</a:t>
            </a:r>
          </a:p>
          <a:p>
            <a:endParaRPr lang="pt-BR" dirty="0">
              <a:solidFill>
                <a:schemeClr val="accent1"/>
              </a:solidFill>
            </a:endParaRPr>
          </a:p>
          <a:p>
            <a:r>
              <a:rPr lang="pt-BR" dirty="0">
                <a:solidFill>
                  <a:schemeClr val="accent1"/>
                </a:solidFill>
              </a:rPr>
              <a:t>Os técnicos do Município terão até 05 (dois) minutos para </a:t>
            </a:r>
            <a:r>
              <a:rPr lang="pt-BR" dirty="0" smtClean="0">
                <a:solidFill>
                  <a:schemeClr val="accent1"/>
                </a:solidFill>
              </a:rPr>
              <a:t>responder</a:t>
            </a:r>
          </a:p>
          <a:p>
            <a:endParaRPr lang="pt-BR" dirty="0">
              <a:solidFill>
                <a:schemeClr val="accent1"/>
              </a:solidFill>
            </a:endParaRPr>
          </a:p>
          <a:p>
            <a:r>
              <a:rPr lang="pt-BR" dirty="0">
                <a:solidFill>
                  <a:schemeClr val="accent1"/>
                </a:solidFill>
              </a:rPr>
              <a:t>O participante terá direito a réplica, com o tempo de 02 (dois) minutos, desde que o questionamento ou observação seja </a:t>
            </a:r>
            <a:r>
              <a:rPr lang="pt-BR" dirty="0" smtClean="0">
                <a:solidFill>
                  <a:schemeClr val="accent1"/>
                </a:solidFill>
              </a:rPr>
              <a:t>pertinente</a:t>
            </a:r>
          </a:p>
          <a:p>
            <a:endParaRPr lang="pt-BR" dirty="0">
              <a:solidFill>
                <a:schemeClr val="accent1"/>
              </a:solidFill>
            </a:endParaRPr>
          </a:p>
          <a:p>
            <a:r>
              <a:rPr lang="pt-BR" dirty="0">
                <a:solidFill>
                  <a:schemeClr val="accent1"/>
                </a:solidFill>
              </a:rPr>
              <a:t>Os técnicos terão direito a tréplica, com o tempo de 02 (dois) </a:t>
            </a:r>
            <a:r>
              <a:rPr lang="pt-BR" dirty="0" smtClean="0">
                <a:solidFill>
                  <a:schemeClr val="accent1"/>
                </a:solidFill>
              </a:rPr>
              <a:t>minutos</a:t>
            </a:r>
          </a:p>
          <a:p>
            <a:endParaRPr lang="pt-BR" dirty="0" smtClean="0">
              <a:solidFill>
                <a:schemeClr val="accent1"/>
              </a:solidFill>
            </a:endParaRPr>
          </a:p>
          <a:p>
            <a:r>
              <a:rPr lang="pt-BR" dirty="0">
                <a:solidFill>
                  <a:schemeClr val="accent1"/>
                </a:solidFill>
              </a:rPr>
              <a:t>A audiência pública será gravada para posterior transcrição de seu conteúdo</a:t>
            </a:r>
          </a:p>
          <a:p>
            <a:endParaRPr lang="pt-BR" dirty="0">
              <a:solidFill>
                <a:schemeClr val="accent1"/>
              </a:solidFill>
            </a:endParaRPr>
          </a:p>
        </p:txBody>
      </p:sp>
    </p:spTree>
    <p:extLst>
      <p:ext uri="{BB962C8B-B14F-4D97-AF65-F5344CB8AC3E}">
        <p14:creationId xmlns:p14="http://schemas.microsoft.com/office/powerpoint/2010/main" val="39598669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fontScale="90000"/>
          </a:bodyPr>
          <a:lstStyle/>
          <a:p>
            <a:r>
              <a:rPr lang="pt-BR" dirty="0" smtClean="0"/>
              <a:t>LEI DAS DIRETRIZES E REVISÃO DO PLANO DIRETOR</a:t>
            </a:r>
            <a:endParaRPr lang="pt-BR" dirty="0"/>
          </a:p>
        </p:txBody>
      </p:sp>
    </p:spTree>
    <p:extLst>
      <p:ext uri="{BB962C8B-B14F-4D97-AF65-F5344CB8AC3E}">
        <p14:creationId xmlns:p14="http://schemas.microsoft.com/office/powerpoint/2010/main" val="27703283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ESTRUTURA</a:t>
            </a:r>
            <a:endParaRPr lang="pt-BR" dirty="0"/>
          </a:p>
        </p:txBody>
      </p:sp>
      <p:sp>
        <p:nvSpPr>
          <p:cNvPr id="3" name="Espaço Reservado para Conteúdo 2"/>
          <p:cNvSpPr>
            <a:spLocks noGrp="1"/>
          </p:cNvSpPr>
          <p:nvPr>
            <p:ph idx="1"/>
          </p:nvPr>
        </p:nvSpPr>
        <p:spPr/>
        <p:txBody>
          <a:bodyPr/>
          <a:lstStyle/>
          <a:p>
            <a:r>
              <a:rPr lang="pt-BR" dirty="0" smtClean="0">
                <a:solidFill>
                  <a:schemeClr val="accent1"/>
                </a:solidFill>
              </a:rPr>
              <a:t>O PLANO DIRETOR SERÁ REESTRUTURADO EM UM PACOTE DE LEIS ESPECÍFICAS:</a:t>
            </a:r>
          </a:p>
          <a:p>
            <a:endParaRPr lang="pt-BR" dirty="0">
              <a:solidFill>
                <a:schemeClr val="accent1"/>
              </a:solidFill>
            </a:endParaRPr>
          </a:p>
          <a:p>
            <a:r>
              <a:rPr lang="pt-BR" dirty="0" smtClean="0">
                <a:solidFill>
                  <a:schemeClr val="accent1"/>
                </a:solidFill>
              </a:rPr>
              <a:t>LEI DE DIRETRIZES E PRINCÍPIOS DO NOVO PLANO DIRETOR DE BRAÇO DO NORTE;</a:t>
            </a:r>
          </a:p>
          <a:p>
            <a:r>
              <a:rPr lang="pt-BR" dirty="0" smtClean="0">
                <a:solidFill>
                  <a:schemeClr val="accent1"/>
                </a:solidFill>
              </a:rPr>
              <a:t>LEI DO ZONEAMENTO, PERÍMETRO, USO E OCUPAÇÃO DO SOLO;</a:t>
            </a:r>
          </a:p>
          <a:p>
            <a:r>
              <a:rPr lang="pt-BR" dirty="0" smtClean="0">
                <a:solidFill>
                  <a:schemeClr val="accent1"/>
                </a:solidFill>
              </a:rPr>
              <a:t>LEI DO PARCELAMENTO DO SOLO;</a:t>
            </a:r>
          </a:p>
          <a:p>
            <a:r>
              <a:rPr lang="pt-BR" dirty="0" smtClean="0">
                <a:solidFill>
                  <a:schemeClr val="accent1"/>
                </a:solidFill>
              </a:rPr>
              <a:t>LEI DO ESTUDO DE IMPACTO DE VIZINHANÇA;</a:t>
            </a:r>
          </a:p>
          <a:p>
            <a:endParaRPr lang="pt-BR" dirty="0" smtClean="0">
              <a:solidFill>
                <a:schemeClr val="accent1"/>
              </a:solidFill>
            </a:endParaRPr>
          </a:p>
          <a:p>
            <a:endParaRPr lang="pt-BR" dirty="0">
              <a:solidFill>
                <a:schemeClr val="accent1"/>
              </a:solidFill>
            </a:endParaRPr>
          </a:p>
        </p:txBody>
      </p:sp>
    </p:spTree>
    <p:extLst>
      <p:ext uri="{BB962C8B-B14F-4D97-AF65-F5344CB8AC3E}">
        <p14:creationId xmlns:p14="http://schemas.microsoft.com/office/powerpoint/2010/main" val="33187921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ESTRUTURA</a:t>
            </a:r>
            <a:endParaRPr lang="pt-BR" dirty="0"/>
          </a:p>
        </p:txBody>
      </p:sp>
      <p:sp>
        <p:nvSpPr>
          <p:cNvPr id="3" name="Espaço Reservado para Conteúdo 2"/>
          <p:cNvSpPr>
            <a:spLocks noGrp="1"/>
          </p:cNvSpPr>
          <p:nvPr>
            <p:ph idx="1"/>
          </p:nvPr>
        </p:nvSpPr>
        <p:spPr/>
        <p:txBody>
          <a:bodyPr/>
          <a:lstStyle/>
          <a:p>
            <a:r>
              <a:rPr lang="pt-BR" dirty="0" smtClean="0">
                <a:solidFill>
                  <a:schemeClr val="accent1"/>
                </a:solidFill>
              </a:rPr>
              <a:t>AS SEGUINTES LEIS PASSARÃO A FAZER PARTE DO PLANO DIRETOR, E POR TANTO, DEVERÃO SE RELACIONAR ENTRE SI E SEGUIR O MESMO RITO:</a:t>
            </a:r>
          </a:p>
          <a:p>
            <a:endParaRPr lang="pt-BR" dirty="0">
              <a:solidFill>
                <a:schemeClr val="accent1"/>
              </a:solidFill>
            </a:endParaRPr>
          </a:p>
          <a:p>
            <a:r>
              <a:rPr lang="pt-BR" dirty="0" smtClean="0">
                <a:solidFill>
                  <a:schemeClr val="accent1"/>
                </a:solidFill>
              </a:rPr>
              <a:t>CÓDIGO DE OBRAS;</a:t>
            </a:r>
          </a:p>
          <a:p>
            <a:r>
              <a:rPr lang="pt-BR" dirty="0" smtClean="0">
                <a:solidFill>
                  <a:schemeClr val="accent1"/>
                </a:solidFill>
              </a:rPr>
              <a:t>CÓDIGO MUNICIPAL DO MEIO AMBIENTE;</a:t>
            </a:r>
          </a:p>
          <a:p>
            <a:r>
              <a:rPr lang="pt-BR" dirty="0" smtClean="0">
                <a:solidFill>
                  <a:schemeClr val="accent1"/>
                </a:solidFill>
              </a:rPr>
              <a:t>CÓDIGO DE POSTURAS.</a:t>
            </a:r>
          </a:p>
          <a:p>
            <a:endParaRPr lang="pt-BR" dirty="0" smtClean="0"/>
          </a:p>
          <a:p>
            <a:endParaRPr lang="pt-BR" dirty="0" smtClean="0"/>
          </a:p>
          <a:p>
            <a:endParaRPr lang="pt-BR" dirty="0"/>
          </a:p>
        </p:txBody>
      </p:sp>
    </p:spTree>
    <p:extLst>
      <p:ext uri="{BB962C8B-B14F-4D97-AF65-F5344CB8AC3E}">
        <p14:creationId xmlns:p14="http://schemas.microsoft.com/office/powerpoint/2010/main" val="8268310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p:txBody>
          <a:bodyPr>
            <a:normAutofit/>
          </a:bodyPr>
          <a:lstStyle/>
          <a:p>
            <a:pPr algn="just"/>
            <a:r>
              <a:rPr lang="pt-BR" sz="2800" dirty="0" smtClean="0">
                <a:solidFill>
                  <a:schemeClr val="accent1"/>
                </a:solidFill>
              </a:rPr>
              <a:t>APESAR DA DIVISÃO, O TEXTO ORIGINAL DO PLANO DIRETOR SE MANTEVE EM SUA MAIORIA, E FORAM REVISTAS APENAS SITUAÇÕES ESPECÍFICAS QUE SERÃO APRESENTADOS NESTAS AUDIÊNCIAS.</a:t>
            </a:r>
          </a:p>
          <a:p>
            <a:endParaRPr lang="pt-BR" dirty="0"/>
          </a:p>
          <a:p>
            <a:endParaRPr lang="pt-BR" dirty="0" smtClean="0"/>
          </a:p>
          <a:p>
            <a:endParaRPr lang="pt-BR" dirty="0" smtClean="0"/>
          </a:p>
          <a:p>
            <a:endParaRPr lang="pt-BR" dirty="0" smtClean="0"/>
          </a:p>
          <a:p>
            <a:endParaRPr lang="pt-BR" dirty="0"/>
          </a:p>
        </p:txBody>
      </p:sp>
    </p:spTree>
    <p:extLst>
      <p:ext uri="{BB962C8B-B14F-4D97-AF65-F5344CB8AC3E}">
        <p14:creationId xmlns:p14="http://schemas.microsoft.com/office/powerpoint/2010/main" val="39934564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BR" sz="2800" b="1" dirty="0"/>
              <a:t>TÍTULO I</a:t>
            </a:r>
            <a:br>
              <a:rPr lang="pt-BR" sz="2800" b="1" dirty="0"/>
            </a:br>
            <a:r>
              <a:rPr lang="pt-BR" sz="2800" b="1" dirty="0"/>
              <a:t>DA CONCEITUAÇÃO, DOS PRINCÍPIOS E DAS DIRETRIZES GERAIS DA</a:t>
            </a:r>
            <a:br>
              <a:rPr lang="pt-BR" sz="2800" b="1" dirty="0"/>
            </a:br>
            <a:r>
              <a:rPr lang="pt-BR" sz="2800" b="1" dirty="0"/>
              <a:t>POLÍTICA TERRITORIAL E URBANÍSTICA</a:t>
            </a:r>
            <a:endParaRPr lang="pt-BR" sz="2800" dirty="0"/>
          </a:p>
        </p:txBody>
      </p:sp>
      <p:sp>
        <p:nvSpPr>
          <p:cNvPr id="3" name="Espaço Reservado para Conteúdo 2"/>
          <p:cNvSpPr>
            <a:spLocks noGrp="1"/>
          </p:cNvSpPr>
          <p:nvPr>
            <p:ph idx="1"/>
          </p:nvPr>
        </p:nvSpPr>
        <p:spPr>
          <a:xfrm>
            <a:off x="677334" y="2704287"/>
            <a:ext cx="8596668" cy="3880773"/>
          </a:xfrm>
        </p:spPr>
        <p:txBody>
          <a:bodyPr>
            <a:normAutofit fontScale="92500" lnSpcReduction="20000"/>
          </a:bodyPr>
          <a:lstStyle/>
          <a:p>
            <a:pPr lvl="0"/>
            <a:r>
              <a:rPr lang="pt-BR" dirty="0" smtClean="0">
                <a:solidFill>
                  <a:schemeClr val="accent1"/>
                </a:solidFill>
              </a:rPr>
              <a:t>Art.1. (...)</a:t>
            </a:r>
            <a:endParaRPr lang="pt-BR" dirty="0">
              <a:solidFill>
                <a:schemeClr val="accent1"/>
              </a:solidFill>
            </a:endParaRPr>
          </a:p>
          <a:p>
            <a:r>
              <a:rPr lang="pt-BR" dirty="0">
                <a:solidFill>
                  <a:schemeClr val="accent1"/>
                </a:solidFill>
              </a:rPr>
              <a:t>	§ 1º. São </a:t>
            </a:r>
            <a:r>
              <a:rPr lang="pt-BR" dirty="0" smtClean="0">
                <a:solidFill>
                  <a:schemeClr val="accent1"/>
                </a:solidFill>
              </a:rPr>
              <a:t>leis integrantes </a:t>
            </a:r>
            <a:r>
              <a:rPr lang="pt-BR" dirty="0">
                <a:solidFill>
                  <a:schemeClr val="accent1"/>
                </a:solidFill>
              </a:rPr>
              <a:t>deste Plano Diretor </a:t>
            </a:r>
            <a:r>
              <a:rPr lang="pt-BR" dirty="0" smtClean="0">
                <a:solidFill>
                  <a:schemeClr val="accent1"/>
                </a:solidFill>
              </a:rPr>
              <a:t>Participativo:</a:t>
            </a:r>
            <a:endParaRPr lang="pt-BR" dirty="0">
              <a:solidFill>
                <a:schemeClr val="accent1"/>
              </a:solidFill>
            </a:endParaRPr>
          </a:p>
          <a:p>
            <a:r>
              <a:rPr lang="pt-BR" dirty="0">
                <a:solidFill>
                  <a:schemeClr val="accent1"/>
                </a:solidFill>
              </a:rPr>
              <a:t>	I – Lei Do Perímetro Urbano;</a:t>
            </a:r>
          </a:p>
          <a:p>
            <a:r>
              <a:rPr lang="pt-BR" dirty="0">
                <a:solidFill>
                  <a:schemeClr val="accent1"/>
                </a:solidFill>
              </a:rPr>
              <a:t>	II – Lei de Zoneamento, Uso e Ocupação do Solo;</a:t>
            </a:r>
          </a:p>
          <a:p>
            <a:r>
              <a:rPr lang="pt-BR" dirty="0">
                <a:solidFill>
                  <a:schemeClr val="accent1"/>
                </a:solidFill>
              </a:rPr>
              <a:t>	III – Lei de Parcelamento do Solo;</a:t>
            </a:r>
          </a:p>
          <a:p>
            <a:r>
              <a:rPr lang="pt-BR" dirty="0">
                <a:solidFill>
                  <a:schemeClr val="accent1"/>
                </a:solidFill>
              </a:rPr>
              <a:t>	IV – Lei de Estudo de Impacto de Vizinhança;</a:t>
            </a:r>
          </a:p>
          <a:p>
            <a:r>
              <a:rPr lang="pt-BR" dirty="0">
                <a:solidFill>
                  <a:schemeClr val="accent1"/>
                </a:solidFill>
              </a:rPr>
              <a:t>	V – Código de Obras;</a:t>
            </a:r>
          </a:p>
          <a:p>
            <a:r>
              <a:rPr lang="pt-BR" dirty="0">
                <a:solidFill>
                  <a:schemeClr val="accent1"/>
                </a:solidFill>
              </a:rPr>
              <a:t>	VI – Código Municipal do Meio Ambiente</a:t>
            </a:r>
          </a:p>
          <a:p>
            <a:r>
              <a:rPr lang="pt-BR" dirty="0">
                <a:solidFill>
                  <a:schemeClr val="accent1"/>
                </a:solidFill>
              </a:rPr>
              <a:t>	VII – Código de Posturas.</a:t>
            </a:r>
          </a:p>
          <a:p>
            <a:r>
              <a:rPr lang="pt-BR" dirty="0">
                <a:solidFill>
                  <a:schemeClr val="accent1"/>
                </a:solidFill>
              </a:rPr>
              <a:t> </a:t>
            </a:r>
          </a:p>
          <a:p>
            <a:r>
              <a:rPr lang="pt-BR" dirty="0">
                <a:solidFill>
                  <a:schemeClr val="accent1"/>
                </a:solidFill>
              </a:rPr>
              <a:t>§ 2º. Qualquer alteração ou revisão de lei complementar integrante do Plano Diretor deverá passar por audiências públicas e ampla divulgação.</a:t>
            </a:r>
          </a:p>
          <a:p>
            <a:endParaRPr lang="pt-BR" dirty="0" smtClean="0"/>
          </a:p>
          <a:p>
            <a:endParaRPr lang="pt-BR" dirty="0"/>
          </a:p>
          <a:p>
            <a:endParaRPr lang="pt-BR" dirty="0"/>
          </a:p>
        </p:txBody>
      </p:sp>
    </p:spTree>
    <p:extLst>
      <p:ext uri="{BB962C8B-B14F-4D97-AF65-F5344CB8AC3E}">
        <p14:creationId xmlns:p14="http://schemas.microsoft.com/office/powerpoint/2010/main" val="3372311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BR" sz="2800" b="1" dirty="0"/>
              <a:t>CAPÍTULO III</a:t>
            </a:r>
            <a:r>
              <a:rPr lang="pt-BR" sz="2800" dirty="0"/>
              <a:t/>
            </a:r>
            <a:br>
              <a:rPr lang="pt-BR" sz="2800" dirty="0"/>
            </a:br>
            <a:r>
              <a:rPr lang="pt-BR" sz="2800" b="1" dirty="0"/>
              <a:t>DA ESTRATÉGIA DE ESTRUTURAÇÃO, ORDENAMENTO E QUALIFICAÇÃO TERRITORIAL</a:t>
            </a:r>
            <a:endParaRPr lang="pt-BR" sz="2800" dirty="0"/>
          </a:p>
        </p:txBody>
      </p:sp>
      <p:sp>
        <p:nvSpPr>
          <p:cNvPr id="3" name="Espaço Reservado para Conteúdo 2"/>
          <p:cNvSpPr>
            <a:spLocks noGrp="1"/>
          </p:cNvSpPr>
          <p:nvPr>
            <p:ph idx="1"/>
          </p:nvPr>
        </p:nvSpPr>
        <p:spPr/>
        <p:txBody>
          <a:bodyPr>
            <a:normAutofit lnSpcReduction="10000"/>
          </a:bodyPr>
          <a:lstStyle/>
          <a:p>
            <a:pPr lvl="0" algn="just"/>
            <a:r>
              <a:rPr lang="pt-BR" dirty="0" smtClean="0">
                <a:solidFill>
                  <a:schemeClr val="accent1"/>
                </a:solidFill>
              </a:rPr>
              <a:t>Art. 60. Constituem </a:t>
            </a:r>
            <a:r>
              <a:rPr lang="pt-BR" dirty="0">
                <a:solidFill>
                  <a:schemeClr val="accent1"/>
                </a:solidFill>
              </a:rPr>
              <a:t>programas específicos da Estratégia de estruturação, ordenamento e qualificação territorial: </a:t>
            </a:r>
            <a:endParaRPr lang="pt-BR" dirty="0" smtClean="0">
              <a:solidFill>
                <a:schemeClr val="accent1"/>
              </a:solidFill>
            </a:endParaRPr>
          </a:p>
          <a:p>
            <a:pPr lvl="0" algn="just"/>
            <a:endParaRPr lang="pt-BR" dirty="0">
              <a:solidFill>
                <a:schemeClr val="accent1"/>
              </a:solidFill>
            </a:endParaRPr>
          </a:p>
          <a:p>
            <a:pPr algn="just"/>
            <a:r>
              <a:rPr lang="pt-BR" dirty="0" smtClean="0">
                <a:solidFill>
                  <a:schemeClr val="accent1"/>
                </a:solidFill>
              </a:rPr>
              <a:t>VI </a:t>
            </a:r>
            <a:r>
              <a:rPr lang="pt-BR" dirty="0">
                <a:solidFill>
                  <a:schemeClr val="accent1"/>
                </a:solidFill>
              </a:rPr>
              <a:t>- </a:t>
            </a:r>
            <a:r>
              <a:rPr lang="pt-BR" b="1" dirty="0">
                <a:solidFill>
                  <a:schemeClr val="accent1"/>
                </a:solidFill>
              </a:rPr>
              <a:t>Programa de regularização fundiária</a:t>
            </a:r>
            <a:r>
              <a:rPr lang="pt-BR" dirty="0">
                <a:solidFill>
                  <a:schemeClr val="accent1"/>
                </a:solidFill>
              </a:rPr>
              <a:t>, que objetiva regularizar núcleos urbanos informais consolidados e situações de informalidade urbana que envolvam a população de baixa renda com relação à posse de imóveis ocupados, priorizando a sua não-remoção, salvo quando a permanência oferecer risco à saúde e ao meio ambiente, e promovendo ações no seu entorno que levem à melhoria do ambiente do assentamento, à sua integração ao espaço urbano e ao resgate da cidadania e da qualidade de vida da população beneficiada, observando-se, sobretudo, o disposto na Lei nº 13.465, de 11 de julho de 2017, Decreto Nº 9.310, de 15 de Março de 2018 e na Lei Ordinária Municipal Nº. 3281/2018;</a:t>
            </a:r>
          </a:p>
          <a:p>
            <a:endParaRPr lang="pt-BR" dirty="0"/>
          </a:p>
        </p:txBody>
      </p:sp>
    </p:spTree>
    <p:extLst>
      <p:ext uri="{BB962C8B-B14F-4D97-AF65-F5344CB8AC3E}">
        <p14:creationId xmlns:p14="http://schemas.microsoft.com/office/powerpoint/2010/main" val="11100307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ctr"/>
            <a:r>
              <a:rPr lang="pt-BR" sz="2800" b="1" dirty="0"/>
              <a:t>CAPÍTULO III</a:t>
            </a:r>
            <a:r>
              <a:rPr lang="pt-BR" sz="2800" dirty="0"/>
              <a:t/>
            </a:r>
            <a:br>
              <a:rPr lang="pt-BR" sz="2800" dirty="0"/>
            </a:br>
            <a:r>
              <a:rPr lang="pt-BR" sz="2800" b="1" dirty="0"/>
              <a:t>DA ESTRATÉGIA DE ESTRUTURAÇÃO, ORDENAMENTO E QUALIFICAÇÃO TERRITORIAL</a:t>
            </a:r>
            <a:endParaRPr lang="pt-BR" sz="2800" dirty="0"/>
          </a:p>
        </p:txBody>
      </p:sp>
      <p:sp>
        <p:nvSpPr>
          <p:cNvPr id="3" name="Espaço Reservado para Conteúdo 2"/>
          <p:cNvSpPr>
            <a:spLocks noGrp="1"/>
          </p:cNvSpPr>
          <p:nvPr>
            <p:ph idx="1"/>
          </p:nvPr>
        </p:nvSpPr>
        <p:spPr>
          <a:xfrm>
            <a:off x="587182" y="2859110"/>
            <a:ext cx="8596668" cy="2731492"/>
          </a:xfrm>
        </p:spPr>
        <p:txBody>
          <a:bodyPr>
            <a:normAutofit/>
          </a:bodyPr>
          <a:lstStyle/>
          <a:p>
            <a:pPr algn="just">
              <a:lnSpc>
                <a:spcPct val="150000"/>
              </a:lnSpc>
            </a:pPr>
            <a:r>
              <a:rPr lang="pt-BR" b="1" dirty="0">
                <a:solidFill>
                  <a:schemeClr val="accent1"/>
                </a:solidFill>
              </a:rPr>
              <a:t>X - Programa de planejamento paisagístico, que visa a qualificação do espaço urbano do município através de planos de massa, </a:t>
            </a:r>
            <a:r>
              <a:rPr lang="pt-BR" b="1" dirty="0" smtClean="0">
                <a:solidFill>
                  <a:schemeClr val="accent1"/>
                </a:solidFill>
              </a:rPr>
              <a:t>paisagísticos </a:t>
            </a:r>
            <a:r>
              <a:rPr lang="pt-BR" b="1" dirty="0">
                <a:solidFill>
                  <a:schemeClr val="accent1"/>
                </a:solidFill>
              </a:rPr>
              <a:t>e a tipificação e regulamentação das vias públicas conforme as diretrizes e características de ocupação da zona a qual se insere, a fim de promover qualidade urbana e acessibilidade a todos.</a:t>
            </a:r>
          </a:p>
          <a:p>
            <a:pPr marL="0" indent="0" algn="just">
              <a:buNone/>
            </a:pPr>
            <a:endParaRPr lang="pt-BR" b="1" dirty="0">
              <a:solidFill>
                <a:schemeClr val="accent1"/>
              </a:solidFill>
            </a:endParaRPr>
          </a:p>
        </p:txBody>
      </p:sp>
    </p:spTree>
    <p:extLst>
      <p:ext uri="{BB962C8B-B14F-4D97-AF65-F5344CB8AC3E}">
        <p14:creationId xmlns:p14="http://schemas.microsoft.com/office/powerpoint/2010/main" val="38705673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sz="3100" b="1" dirty="0"/>
              <a:t>TÍTULO VII</a:t>
            </a:r>
            <a:r>
              <a:rPr lang="pt-BR" sz="3100" dirty="0"/>
              <a:t/>
            </a:r>
            <a:br>
              <a:rPr lang="pt-BR" sz="3100" dirty="0"/>
            </a:br>
            <a:r>
              <a:rPr lang="pt-BR" sz="3100" b="1" dirty="0"/>
              <a:t>DAS DISPOSIÇÕES FINAIS E TRANSITÓRIAS</a:t>
            </a:r>
            <a:r>
              <a:rPr lang="pt-BR" dirty="0"/>
              <a:t/>
            </a:r>
            <a:br>
              <a:rPr lang="pt-BR" dirty="0"/>
            </a:br>
            <a:endParaRPr lang="pt-BR" dirty="0"/>
          </a:p>
        </p:txBody>
      </p:sp>
      <p:sp>
        <p:nvSpPr>
          <p:cNvPr id="3" name="Espaço Reservado para Conteúdo 2"/>
          <p:cNvSpPr>
            <a:spLocks noGrp="1"/>
          </p:cNvSpPr>
          <p:nvPr>
            <p:ph idx="1"/>
          </p:nvPr>
        </p:nvSpPr>
        <p:spPr/>
        <p:txBody>
          <a:bodyPr>
            <a:normAutofit/>
          </a:bodyPr>
          <a:lstStyle/>
          <a:p>
            <a:pPr lvl="0" algn="just"/>
            <a:r>
              <a:rPr lang="pt-BR" dirty="0" smtClean="0">
                <a:solidFill>
                  <a:schemeClr val="accent1"/>
                </a:solidFill>
              </a:rPr>
              <a:t>Art. 92. Toda </a:t>
            </a:r>
            <a:r>
              <a:rPr lang="pt-BR" dirty="0">
                <a:solidFill>
                  <a:schemeClr val="accent1"/>
                </a:solidFill>
              </a:rPr>
              <a:t>atividade que esteja em desacordo com este Plano Diretor será considerada atividade desconforme, podendo ser classificada em:</a:t>
            </a:r>
          </a:p>
          <a:p>
            <a:pPr algn="just"/>
            <a:r>
              <a:rPr lang="pt-BR" dirty="0">
                <a:solidFill>
                  <a:schemeClr val="accent1"/>
                </a:solidFill>
              </a:rPr>
              <a:t>I - atividade compatível: aquela que, embora não se enquadrando nos parâmetros estabelecidos para a unidade territorial em que está inserida, tem características relativas às suas dimensões e funcionamento que não desfiguram a área, e que não tenha reclamações registradas por parte dos moradores do entorno junto ao Conselho do Município de Braço do Norte;</a:t>
            </a:r>
          </a:p>
          <a:p>
            <a:pPr algn="just"/>
            <a:r>
              <a:rPr lang="pt-BR" dirty="0">
                <a:solidFill>
                  <a:schemeClr val="accent1"/>
                </a:solidFill>
              </a:rPr>
              <a:t>II - atividade incompatível: aquela que está comprovadamente em desacordo com as regras estabelecidas para a unidade territorial na qual está localizada.</a:t>
            </a:r>
          </a:p>
          <a:p>
            <a:pPr algn="just"/>
            <a:r>
              <a:rPr lang="pt-BR" b="1" dirty="0">
                <a:solidFill>
                  <a:schemeClr val="accent1"/>
                </a:solidFill>
              </a:rPr>
              <a:t>Parágrafo único. </a:t>
            </a:r>
            <a:r>
              <a:rPr lang="pt-BR" dirty="0">
                <a:solidFill>
                  <a:schemeClr val="accent1"/>
                </a:solidFill>
              </a:rPr>
              <a:t>Fica permitida, a critério do Conselho do Município de Braço do Norte, a ampliação da atividade considerada compatível, desde que não descaracterize a área onde esta se encontra.</a:t>
            </a:r>
          </a:p>
          <a:p>
            <a:endParaRPr lang="pt-BR" dirty="0"/>
          </a:p>
        </p:txBody>
      </p:sp>
    </p:spTree>
    <p:extLst>
      <p:ext uri="{BB962C8B-B14F-4D97-AF65-F5344CB8AC3E}">
        <p14:creationId xmlns:p14="http://schemas.microsoft.com/office/powerpoint/2010/main" val="40001605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ipse 3"/>
          <p:cNvSpPr/>
          <p:nvPr/>
        </p:nvSpPr>
        <p:spPr>
          <a:xfrm>
            <a:off x="3532649" y="2359892"/>
            <a:ext cx="3889419" cy="2681051"/>
          </a:xfrm>
          <a:prstGeom prst="ellipse">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t>PLANO </a:t>
            </a:r>
            <a:r>
              <a:rPr lang="pt-BR" dirty="0" smtClean="0"/>
              <a:t>DIRETOR</a:t>
            </a:r>
          </a:p>
          <a:p>
            <a:pPr algn="ctr"/>
            <a:r>
              <a:rPr lang="pt-BR" dirty="0" smtClean="0"/>
              <a:t>(HOJE É UMA LEI ÚNICA) </a:t>
            </a:r>
            <a:endParaRPr lang="pt-BR" dirty="0"/>
          </a:p>
        </p:txBody>
      </p:sp>
      <p:cxnSp>
        <p:nvCxnSpPr>
          <p:cNvPr id="9" name="Conector reto 8"/>
          <p:cNvCxnSpPr/>
          <p:nvPr/>
        </p:nvCxnSpPr>
        <p:spPr>
          <a:xfrm flipH="1" flipV="1">
            <a:off x="2674512" y="1930400"/>
            <a:ext cx="719022" cy="942435"/>
          </a:xfrm>
          <a:prstGeom prst="line">
            <a:avLst/>
          </a:prstGeom>
        </p:spPr>
        <p:style>
          <a:lnRef idx="1">
            <a:schemeClr val="accent1"/>
          </a:lnRef>
          <a:fillRef idx="0">
            <a:schemeClr val="accent1"/>
          </a:fillRef>
          <a:effectRef idx="0">
            <a:schemeClr val="accent1"/>
          </a:effectRef>
          <a:fontRef idx="minor">
            <a:schemeClr val="tx1"/>
          </a:fontRef>
        </p:style>
      </p:cxnSp>
      <p:sp>
        <p:nvSpPr>
          <p:cNvPr id="10" name="Retângulo 9"/>
          <p:cNvSpPr/>
          <p:nvPr/>
        </p:nvSpPr>
        <p:spPr>
          <a:xfrm>
            <a:off x="8001975" y="410874"/>
            <a:ext cx="2884867" cy="14832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Font typeface="Wingdings" panose="05000000000000000000" pitchFamily="2" charset="2"/>
              <a:buChar char="v"/>
            </a:pPr>
            <a:r>
              <a:rPr lang="pt-BR" dirty="0"/>
              <a:t>LEI DO ZONEAMENTO, </a:t>
            </a:r>
            <a:r>
              <a:rPr lang="pt-BR" dirty="0" smtClean="0"/>
              <a:t>PERÍMETRO URBANO, </a:t>
            </a:r>
            <a:r>
              <a:rPr lang="pt-BR" dirty="0"/>
              <a:t>USO E OCUPAÇÃO DO SOLO;</a:t>
            </a:r>
          </a:p>
        </p:txBody>
      </p:sp>
      <p:cxnSp>
        <p:nvCxnSpPr>
          <p:cNvPr id="12" name="Conector reto 11"/>
          <p:cNvCxnSpPr/>
          <p:nvPr/>
        </p:nvCxnSpPr>
        <p:spPr>
          <a:xfrm flipH="1">
            <a:off x="2307771" y="4446737"/>
            <a:ext cx="967887" cy="786734"/>
          </a:xfrm>
          <a:prstGeom prst="line">
            <a:avLst/>
          </a:prstGeom>
        </p:spPr>
        <p:style>
          <a:lnRef idx="1">
            <a:schemeClr val="accent1"/>
          </a:lnRef>
          <a:fillRef idx="0">
            <a:schemeClr val="accent1"/>
          </a:fillRef>
          <a:effectRef idx="0">
            <a:schemeClr val="accent1"/>
          </a:effectRef>
          <a:fontRef idx="minor">
            <a:schemeClr val="tx1"/>
          </a:fontRef>
        </p:style>
      </p:cxnSp>
      <p:sp>
        <p:nvSpPr>
          <p:cNvPr id="13" name="Retângulo 12"/>
          <p:cNvSpPr/>
          <p:nvPr/>
        </p:nvSpPr>
        <p:spPr>
          <a:xfrm>
            <a:off x="387878" y="5474283"/>
            <a:ext cx="2887779" cy="111709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Font typeface="Wingdings" panose="05000000000000000000" pitchFamily="2" charset="2"/>
              <a:buChar char="v"/>
            </a:pPr>
            <a:r>
              <a:rPr lang="pt-BR" dirty="0"/>
              <a:t>LEI DO PARCELAMENTO DO </a:t>
            </a:r>
            <a:r>
              <a:rPr lang="pt-BR" dirty="0" smtClean="0"/>
              <a:t>SOLO; </a:t>
            </a:r>
            <a:endParaRPr lang="pt-BR" dirty="0"/>
          </a:p>
        </p:txBody>
      </p:sp>
      <p:cxnSp>
        <p:nvCxnSpPr>
          <p:cNvPr id="15" name="Conector reto 14"/>
          <p:cNvCxnSpPr/>
          <p:nvPr/>
        </p:nvCxnSpPr>
        <p:spPr>
          <a:xfrm>
            <a:off x="7302071" y="4657634"/>
            <a:ext cx="1174272" cy="707379"/>
          </a:xfrm>
          <a:prstGeom prst="line">
            <a:avLst/>
          </a:prstGeom>
        </p:spPr>
        <p:style>
          <a:lnRef idx="1">
            <a:schemeClr val="accent1"/>
          </a:lnRef>
          <a:fillRef idx="0">
            <a:schemeClr val="accent1"/>
          </a:fillRef>
          <a:effectRef idx="0">
            <a:schemeClr val="accent1"/>
          </a:effectRef>
          <a:fontRef idx="minor">
            <a:schemeClr val="tx1"/>
          </a:fontRef>
        </p:style>
      </p:cxnSp>
      <p:sp>
        <p:nvSpPr>
          <p:cNvPr id="16" name="Retângulo 15"/>
          <p:cNvSpPr/>
          <p:nvPr/>
        </p:nvSpPr>
        <p:spPr>
          <a:xfrm>
            <a:off x="8181342" y="5474283"/>
            <a:ext cx="2917372" cy="113214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v"/>
            </a:pPr>
            <a:r>
              <a:rPr lang="pt-BR" dirty="0"/>
              <a:t>LEI DO ESTUDO DE IMPACTO DE VIZINHANÇA;</a:t>
            </a:r>
          </a:p>
        </p:txBody>
      </p:sp>
      <p:cxnSp>
        <p:nvCxnSpPr>
          <p:cNvPr id="19" name="Conector reto 18"/>
          <p:cNvCxnSpPr/>
          <p:nvPr/>
        </p:nvCxnSpPr>
        <p:spPr>
          <a:xfrm flipV="1">
            <a:off x="7155543" y="2063055"/>
            <a:ext cx="1025799" cy="680145"/>
          </a:xfrm>
          <a:prstGeom prst="line">
            <a:avLst/>
          </a:prstGeom>
        </p:spPr>
        <p:style>
          <a:lnRef idx="1">
            <a:schemeClr val="accent1"/>
          </a:lnRef>
          <a:fillRef idx="0">
            <a:schemeClr val="accent1"/>
          </a:fillRef>
          <a:effectRef idx="0">
            <a:schemeClr val="accent1"/>
          </a:effectRef>
          <a:fontRef idx="minor">
            <a:schemeClr val="tx1"/>
          </a:fontRef>
        </p:style>
      </p:cxnSp>
      <p:sp>
        <p:nvSpPr>
          <p:cNvPr id="20" name="Retângulo 19"/>
          <p:cNvSpPr/>
          <p:nvPr/>
        </p:nvSpPr>
        <p:spPr>
          <a:xfrm>
            <a:off x="111543" y="283490"/>
            <a:ext cx="3164114" cy="155302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just">
              <a:buFont typeface="Wingdings" panose="05000000000000000000" pitchFamily="2" charset="2"/>
              <a:buChar char="v"/>
            </a:pPr>
            <a:r>
              <a:rPr lang="pt-BR" dirty="0"/>
              <a:t>LEI DE DIRETRIZES E PRINCÍPIOS DO NOVO PLANO DIRETOR DE BRAÇO DO NORTE;</a:t>
            </a:r>
          </a:p>
        </p:txBody>
      </p:sp>
    </p:spTree>
    <p:extLst>
      <p:ext uri="{BB962C8B-B14F-4D97-AF65-F5344CB8AC3E}">
        <p14:creationId xmlns:p14="http://schemas.microsoft.com/office/powerpoint/2010/main" val="102851396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sz="3100" b="1" dirty="0"/>
              <a:t>TÍTULO VII</a:t>
            </a:r>
            <a:r>
              <a:rPr lang="pt-BR" sz="3100" dirty="0"/>
              <a:t/>
            </a:r>
            <a:br>
              <a:rPr lang="pt-BR" sz="3100" dirty="0"/>
            </a:br>
            <a:r>
              <a:rPr lang="pt-BR" sz="3100" b="1" dirty="0"/>
              <a:t>DAS DISPOSIÇÕES FINAIS E TRANSITÓRIAS</a:t>
            </a:r>
            <a:r>
              <a:rPr lang="pt-BR" dirty="0"/>
              <a:t/>
            </a:r>
            <a:br>
              <a:rPr lang="pt-BR" dirty="0"/>
            </a:br>
            <a:endParaRPr lang="pt-BR" dirty="0"/>
          </a:p>
        </p:txBody>
      </p:sp>
      <p:sp>
        <p:nvSpPr>
          <p:cNvPr id="3" name="Espaço Reservado para Conteúdo 2"/>
          <p:cNvSpPr>
            <a:spLocks noGrp="1"/>
          </p:cNvSpPr>
          <p:nvPr>
            <p:ph idx="1"/>
          </p:nvPr>
        </p:nvSpPr>
        <p:spPr/>
        <p:txBody>
          <a:bodyPr>
            <a:normAutofit/>
          </a:bodyPr>
          <a:lstStyle/>
          <a:p>
            <a:pPr lvl="0" algn="just"/>
            <a:r>
              <a:rPr lang="pt-BR" dirty="0" smtClean="0">
                <a:solidFill>
                  <a:schemeClr val="accent1"/>
                </a:solidFill>
              </a:rPr>
              <a:t>Art. 93. </a:t>
            </a:r>
            <a:r>
              <a:rPr lang="pt-BR" dirty="0">
                <a:solidFill>
                  <a:schemeClr val="accent1"/>
                </a:solidFill>
              </a:rPr>
              <a:t>Ficam estabelecidos os seguintes prazos, contados imediatamente após a publicação da presente Lei:</a:t>
            </a:r>
          </a:p>
          <a:p>
            <a:pPr algn="just"/>
            <a:r>
              <a:rPr lang="pt-BR" dirty="0">
                <a:solidFill>
                  <a:schemeClr val="accent1"/>
                </a:solidFill>
              </a:rPr>
              <a:t>I - até 180 (cento e oitenta) dias para que o Conselho do Município de Braço do Norte elabore uma proposta de regimento para o I Congresso do Município, a ser discutido e aprovado neste mesmo evento; </a:t>
            </a:r>
          </a:p>
          <a:p>
            <a:pPr algn="just"/>
            <a:r>
              <a:rPr lang="pt-BR" dirty="0">
                <a:solidFill>
                  <a:schemeClr val="accent1"/>
                </a:solidFill>
              </a:rPr>
              <a:t>II - até 120 (cento e vinte) dias para que o Conselho do Município de Braço do Norte, uma vez instalado, realize o I Congresso do Município, com apoio dos Poderes Executivo e Legislativo;</a:t>
            </a:r>
          </a:p>
          <a:p>
            <a:pPr algn="just"/>
            <a:r>
              <a:rPr lang="pt-BR" dirty="0">
                <a:solidFill>
                  <a:schemeClr val="accent1"/>
                </a:solidFill>
              </a:rPr>
              <a:t>III – ao fim de cada Congresso do Município para o Poder Executivo, auxiliado pelo Conselho do Município, apresentar relatório anual de gestão das políticas territoriais e urbanísticas e o plano de ação para o ano seguinte;</a:t>
            </a:r>
          </a:p>
          <a:p>
            <a:pPr lvl="0" algn="just"/>
            <a:endParaRPr lang="pt-BR" dirty="0"/>
          </a:p>
          <a:p>
            <a:endParaRPr lang="pt-BR" dirty="0"/>
          </a:p>
        </p:txBody>
      </p:sp>
    </p:spTree>
    <p:extLst>
      <p:ext uri="{BB962C8B-B14F-4D97-AF65-F5344CB8AC3E}">
        <p14:creationId xmlns:p14="http://schemas.microsoft.com/office/powerpoint/2010/main" val="12149605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sz="3100" b="1" dirty="0"/>
              <a:t>TÍTULO VII</a:t>
            </a:r>
            <a:r>
              <a:rPr lang="pt-BR" sz="3100" dirty="0"/>
              <a:t/>
            </a:r>
            <a:br>
              <a:rPr lang="pt-BR" sz="3100" dirty="0"/>
            </a:br>
            <a:r>
              <a:rPr lang="pt-BR" sz="3100" b="1" dirty="0"/>
              <a:t>DAS DISPOSIÇÕES FINAIS E TRANSITÓRIAS</a:t>
            </a:r>
            <a:r>
              <a:rPr lang="pt-BR" dirty="0"/>
              <a:t/>
            </a:r>
            <a:br>
              <a:rPr lang="pt-BR" dirty="0"/>
            </a:br>
            <a:endParaRPr lang="pt-BR" dirty="0"/>
          </a:p>
        </p:txBody>
      </p:sp>
      <p:sp>
        <p:nvSpPr>
          <p:cNvPr id="3" name="Espaço Reservado para Conteúdo 2"/>
          <p:cNvSpPr>
            <a:spLocks noGrp="1"/>
          </p:cNvSpPr>
          <p:nvPr>
            <p:ph idx="1"/>
          </p:nvPr>
        </p:nvSpPr>
        <p:spPr/>
        <p:txBody>
          <a:bodyPr>
            <a:normAutofit fontScale="92500" lnSpcReduction="20000"/>
          </a:bodyPr>
          <a:lstStyle/>
          <a:p>
            <a:pPr algn="just"/>
            <a:r>
              <a:rPr lang="pt-BR" dirty="0">
                <a:solidFill>
                  <a:schemeClr val="accent1"/>
                </a:solidFill>
              </a:rPr>
              <a:t>IV - até 60 (sessenta) dias antes do término de cada ano legislativo para que o Poder Executivo apresente a Planta de Valores Genéricos (PVG) para aprovação pelo Conselho do Município de Braço do Norte</a:t>
            </a:r>
            <a:r>
              <a:rPr lang="pt-BR" b="1" dirty="0">
                <a:solidFill>
                  <a:schemeClr val="accent1"/>
                </a:solidFill>
              </a:rPr>
              <a:t>;</a:t>
            </a:r>
            <a:endParaRPr lang="pt-BR" dirty="0">
              <a:solidFill>
                <a:schemeClr val="accent1"/>
              </a:solidFill>
            </a:endParaRPr>
          </a:p>
          <a:p>
            <a:pPr algn="just"/>
            <a:r>
              <a:rPr lang="pt-BR" dirty="0">
                <a:solidFill>
                  <a:schemeClr val="accent1"/>
                </a:solidFill>
              </a:rPr>
              <a:t>V - até 180 (cento e oitenta) dias para que o Poder Executivo elabore e apresente ao Conselho do Município de Braço do Norte, respeitando a diretriz referida no art. 4.º, Parágrafo Único, inciso II, um plano de revisão participativa do Código de Obras do Município;</a:t>
            </a:r>
          </a:p>
          <a:p>
            <a:pPr algn="just"/>
            <a:r>
              <a:rPr lang="pt-BR" dirty="0">
                <a:solidFill>
                  <a:schemeClr val="accent1"/>
                </a:solidFill>
              </a:rPr>
              <a:t>VI - até 180 (cento e oitenta) para que o Poder Executivo elabore e apresente ao Conselho do Município de Braço do Norte, respeitando a diretriz referida no art. 4.º, Parágrafo único, inciso II, um plano de revisão das leis integrantes do novo Plano Diretor Participativo, dando prioridade às revisões das leis mais antigas integradas ao Plano.</a:t>
            </a:r>
          </a:p>
          <a:p>
            <a:pPr lvl="0" algn="just"/>
            <a:r>
              <a:rPr lang="pt-BR" dirty="0">
                <a:solidFill>
                  <a:schemeClr val="accent1"/>
                </a:solidFill>
              </a:rPr>
              <a:t>A posse dos integrantes da primeira gestão do Conselho do Município de Braço do Norte e o início de suas atividades não poderão exceder noventa dias após a aprovação do novo Plano Diretor.</a:t>
            </a:r>
          </a:p>
          <a:p>
            <a:pPr lvl="0"/>
            <a:endParaRPr lang="pt-BR" dirty="0"/>
          </a:p>
          <a:p>
            <a:endParaRPr lang="pt-BR" dirty="0"/>
          </a:p>
        </p:txBody>
      </p:sp>
    </p:spTree>
    <p:extLst>
      <p:ext uri="{BB962C8B-B14F-4D97-AF65-F5344CB8AC3E}">
        <p14:creationId xmlns:p14="http://schemas.microsoft.com/office/powerpoint/2010/main" val="41517418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sz="3100" b="1" dirty="0"/>
              <a:t>TÍTULO VII</a:t>
            </a:r>
            <a:r>
              <a:rPr lang="pt-BR" sz="3100" dirty="0"/>
              <a:t/>
            </a:r>
            <a:br>
              <a:rPr lang="pt-BR" sz="3100" dirty="0"/>
            </a:br>
            <a:r>
              <a:rPr lang="pt-BR" sz="3100" b="1" dirty="0"/>
              <a:t>DAS DISPOSIÇÕES FINAIS E TRANSITÓRIAS</a:t>
            </a:r>
            <a:r>
              <a:rPr lang="pt-BR" dirty="0"/>
              <a:t/>
            </a:r>
            <a:br>
              <a:rPr lang="pt-BR" dirty="0"/>
            </a:br>
            <a:endParaRPr lang="pt-BR" dirty="0"/>
          </a:p>
        </p:txBody>
      </p:sp>
      <p:sp>
        <p:nvSpPr>
          <p:cNvPr id="3" name="Espaço Reservado para Conteúdo 2"/>
          <p:cNvSpPr>
            <a:spLocks noGrp="1"/>
          </p:cNvSpPr>
          <p:nvPr>
            <p:ph idx="1"/>
          </p:nvPr>
        </p:nvSpPr>
        <p:spPr>
          <a:xfrm>
            <a:off x="677334" y="3129566"/>
            <a:ext cx="8596668" cy="2911796"/>
          </a:xfrm>
        </p:spPr>
        <p:txBody>
          <a:bodyPr>
            <a:normAutofit/>
          </a:bodyPr>
          <a:lstStyle/>
          <a:p>
            <a:pPr lvl="0" algn="just"/>
            <a:r>
              <a:rPr lang="pt-BR" dirty="0" smtClean="0">
                <a:solidFill>
                  <a:schemeClr val="accent1"/>
                </a:solidFill>
              </a:rPr>
              <a:t>Art.94. Num </a:t>
            </a:r>
            <a:r>
              <a:rPr lang="pt-BR" dirty="0">
                <a:solidFill>
                  <a:schemeClr val="accent1"/>
                </a:solidFill>
              </a:rPr>
              <a:t>prazo de 90 (noventa) dias contados da publicação desta lei, o Poder Público empenhar-se-á em firmar convênio com os Cartórios de Registro de Imóveis, visando a padronização nos procedimentos e na documentação relativos à aprovação e ao registro de loteamentos, desmembramentos, </a:t>
            </a:r>
            <a:r>
              <a:rPr lang="pt-BR" dirty="0" err="1">
                <a:solidFill>
                  <a:schemeClr val="accent1"/>
                </a:solidFill>
              </a:rPr>
              <a:t>remembramentos</a:t>
            </a:r>
            <a:r>
              <a:rPr lang="pt-BR" dirty="0">
                <a:solidFill>
                  <a:schemeClr val="accent1"/>
                </a:solidFill>
              </a:rPr>
              <a:t> e regularização fundiária via REURB;</a:t>
            </a:r>
          </a:p>
          <a:p>
            <a:pPr lvl="0"/>
            <a:endParaRPr lang="pt-BR" dirty="0"/>
          </a:p>
          <a:p>
            <a:endParaRPr lang="pt-BR" dirty="0"/>
          </a:p>
        </p:txBody>
      </p:sp>
    </p:spTree>
    <p:extLst>
      <p:ext uri="{BB962C8B-B14F-4D97-AF65-F5344CB8AC3E}">
        <p14:creationId xmlns:p14="http://schemas.microsoft.com/office/powerpoint/2010/main" val="37626014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sz="3100" b="1" dirty="0"/>
              <a:t>TÍTULO VII</a:t>
            </a:r>
            <a:r>
              <a:rPr lang="pt-BR" sz="3100" dirty="0"/>
              <a:t/>
            </a:r>
            <a:br>
              <a:rPr lang="pt-BR" sz="3100" dirty="0"/>
            </a:br>
            <a:r>
              <a:rPr lang="pt-BR" sz="3100" b="1" dirty="0"/>
              <a:t>DAS DISPOSIÇÕES FINAIS E TRANSITÓRIAS</a:t>
            </a:r>
            <a:r>
              <a:rPr lang="pt-BR" dirty="0"/>
              <a:t/>
            </a:r>
            <a:br>
              <a:rPr lang="pt-BR" dirty="0"/>
            </a:br>
            <a:endParaRPr lang="pt-BR" dirty="0"/>
          </a:p>
        </p:txBody>
      </p:sp>
      <p:sp>
        <p:nvSpPr>
          <p:cNvPr id="3" name="Espaço Reservado para Conteúdo 2"/>
          <p:cNvSpPr>
            <a:spLocks noGrp="1"/>
          </p:cNvSpPr>
          <p:nvPr>
            <p:ph idx="1"/>
          </p:nvPr>
        </p:nvSpPr>
        <p:spPr/>
        <p:txBody>
          <a:bodyPr>
            <a:normAutofit/>
          </a:bodyPr>
          <a:lstStyle/>
          <a:p>
            <a:pPr lvl="0" algn="just"/>
            <a:r>
              <a:rPr lang="pt-BR" dirty="0" smtClean="0">
                <a:solidFill>
                  <a:schemeClr val="accent1"/>
                </a:solidFill>
              </a:rPr>
              <a:t>Art. 95. As </a:t>
            </a:r>
            <a:r>
              <a:rPr lang="pt-BR" dirty="0">
                <a:solidFill>
                  <a:schemeClr val="accent1"/>
                </a:solidFill>
              </a:rPr>
              <a:t>leis integrantes deste Plano Diretor deverão ser revisadas na ocorrência de pelo menos uma das seguintes situações:</a:t>
            </a:r>
          </a:p>
          <a:p>
            <a:pPr algn="just"/>
            <a:r>
              <a:rPr lang="pt-BR" dirty="0">
                <a:solidFill>
                  <a:schemeClr val="accent1"/>
                </a:solidFill>
              </a:rPr>
              <a:t>I – Após passados 10 (dez) anos de sua entrada em vigor, na forma prevista nos termos do Estatuto da Cidade;</a:t>
            </a:r>
          </a:p>
          <a:p>
            <a:pPr algn="just"/>
            <a:r>
              <a:rPr lang="pt-BR" dirty="0">
                <a:solidFill>
                  <a:schemeClr val="accent1"/>
                </a:solidFill>
              </a:rPr>
              <a:t>II – Em até 10 (dez) anos de sua entrada em vigor, na forma prevista nos termos do Estatuto da Cidade;</a:t>
            </a:r>
          </a:p>
          <a:p>
            <a:pPr algn="just"/>
            <a:r>
              <a:rPr lang="pt-BR" dirty="0">
                <a:solidFill>
                  <a:schemeClr val="accent1"/>
                </a:solidFill>
              </a:rPr>
              <a:t>III – Caso seja instalado algum empreendimento de grande impacto no Município;</a:t>
            </a:r>
          </a:p>
          <a:p>
            <a:pPr algn="just"/>
            <a:r>
              <a:rPr lang="pt-BR" dirty="0">
                <a:solidFill>
                  <a:schemeClr val="accent1"/>
                </a:solidFill>
              </a:rPr>
              <a:t>IV – A pedido do Conselho do Município, de forma justificada, constatada incompatibilidade do Plano com a realidade do Município.</a:t>
            </a:r>
          </a:p>
          <a:p>
            <a:pPr lvl="0"/>
            <a:endParaRPr lang="pt-BR" dirty="0"/>
          </a:p>
          <a:p>
            <a:endParaRPr lang="pt-BR" dirty="0"/>
          </a:p>
        </p:txBody>
      </p:sp>
    </p:spTree>
    <p:extLst>
      <p:ext uri="{BB962C8B-B14F-4D97-AF65-F5344CB8AC3E}">
        <p14:creationId xmlns:p14="http://schemas.microsoft.com/office/powerpoint/2010/main" val="20871589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sz="3100" b="1" dirty="0"/>
              <a:t>TÍTULO VII</a:t>
            </a:r>
            <a:r>
              <a:rPr lang="pt-BR" sz="3100" dirty="0"/>
              <a:t/>
            </a:r>
            <a:br>
              <a:rPr lang="pt-BR" sz="3100" dirty="0"/>
            </a:br>
            <a:r>
              <a:rPr lang="pt-BR" sz="3100" b="1" dirty="0"/>
              <a:t>DAS DISPOSIÇÕES FINAIS E TRANSITÓRIAS</a:t>
            </a:r>
            <a:r>
              <a:rPr lang="pt-BR" dirty="0"/>
              <a:t/>
            </a:r>
            <a:br>
              <a:rPr lang="pt-BR" dirty="0"/>
            </a:br>
            <a:endParaRPr lang="pt-BR" dirty="0"/>
          </a:p>
        </p:txBody>
      </p:sp>
      <p:sp>
        <p:nvSpPr>
          <p:cNvPr id="3" name="Espaço Reservado para Conteúdo 2"/>
          <p:cNvSpPr>
            <a:spLocks noGrp="1"/>
          </p:cNvSpPr>
          <p:nvPr>
            <p:ph idx="1"/>
          </p:nvPr>
        </p:nvSpPr>
        <p:spPr>
          <a:xfrm>
            <a:off x="677334" y="2830290"/>
            <a:ext cx="8596668" cy="3880773"/>
          </a:xfrm>
        </p:spPr>
        <p:txBody>
          <a:bodyPr>
            <a:normAutofit/>
          </a:bodyPr>
          <a:lstStyle/>
          <a:p>
            <a:pPr lvl="0" algn="just"/>
            <a:r>
              <a:rPr lang="pt-BR" dirty="0" smtClean="0">
                <a:solidFill>
                  <a:schemeClr val="accent1"/>
                </a:solidFill>
              </a:rPr>
              <a:t>Art. 96. Normativas </a:t>
            </a:r>
            <a:r>
              <a:rPr lang="pt-BR" dirty="0">
                <a:solidFill>
                  <a:schemeClr val="accent1"/>
                </a:solidFill>
              </a:rPr>
              <a:t>relativas a diretrizes do sistema viário e de aplicação do Programa de Planejamento Paisagístico deverão ser elaboradas de forma participativa e passarão a fazer parte da Lei de Zoneamento, Perímetro Urbano, Uso e Ocupação do Solo.</a:t>
            </a:r>
          </a:p>
          <a:p>
            <a:pPr lvl="0"/>
            <a:endParaRPr lang="pt-BR" dirty="0"/>
          </a:p>
          <a:p>
            <a:endParaRPr lang="pt-BR" dirty="0"/>
          </a:p>
        </p:txBody>
      </p:sp>
    </p:spTree>
    <p:extLst>
      <p:ext uri="{BB962C8B-B14F-4D97-AF65-F5344CB8AC3E}">
        <p14:creationId xmlns:p14="http://schemas.microsoft.com/office/powerpoint/2010/main" val="24012737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sz="3100" b="1" dirty="0"/>
              <a:t>TÍTULO VII</a:t>
            </a:r>
            <a:r>
              <a:rPr lang="pt-BR" sz="3100" dirty="0"/>
              <a:t/>
            </a:r>
            <a:br>
              <a:rPr lang="pt-BR" sz="3100" dirty="0"/>
            </a:br>
            <a:r>
              <a:rPr lang="pt-BR" sz="3100" b="1" dirty="0"/>
              <a:t>DAS DISPOSIÇÕES FINAIS E TRANSITÓRIAS</a:t>
            </a:r>
            <a:r>
              <a:rPr lang="pt-BR" dirty="0"/>
              <a:t/>
            </a:r>
            <a:br>
              <a:rPr lang="pt-BR" dirty="0"/>
            </a:br>
            <a:endParaRPr lang="pt-BR" dirty="0"/>
          </a:p>
        </p:txBody>
      </p:sp>
      <p:sp>
        <p:nvSpPr>
          <p:cNvPr id="3" name="Espaço Reservado para Conteúdo 2"/>
          <p:cNvSpPr>
            <a:spLocks noGrp="1"/>
          </p:cNvSpPr>
          <p:nvPr>
            <p:ph idx="1"/>
          </p:nvPr>
        </p:nvSpPr>
        <p:spPr>
          <a:xfrm>
            <a:off x="677334" y="2160589"/>
            <a:ext cx="8596668" cy="4150059"/>
          </a:xfrm>
        </p:spPr>
        <p:txBody>
          <a:bodyPr>
            <a:normAutofit/>
          </a:bodyPr>
          <a:lstStyle/>
          <a:p>
            <a:pPr lvl="0" algn="just"/>
            <a:r>
              <a:rPr lang="pt-BR" dirty="0" smtClean="0">
                <a:solidFill>
                  <a:schemeClr val="accent1"/>
                </a:solidFill>
              </a:rPr>
              <a:t>Art. 97. Cada </a:t>
            </a:r>
            <a:r>
              <a:rPr lang="pt-BR" dirty="0">
                <a:solidFill>
                  <a:schemeClr val="accent1"/>
                </a:solidFill>
              </a:rPr>
              <a:t>lei integrante deste Plano Diretor Participativo entrará em vigor na data de sua </a:t>
            </a:r>
            <a:r>
              <a:rPr lang="pt-BR" dirty="0" smtClean="0">
                <a:solidFill>
                  <a:schemeClr val="accent1"/>
                </a:solidFill>
              </a:rPr>
              <a:t>publicação</a:t>
            </a:r>
            <a:r>
              <a:rPr lang="pt-BR" dirty="0" smtClean="0">
                <a:solidFill>
                  <a:schemeClr val="accent1"/>
                </a:solidFill>
              </a:rPr>
              <a:t>.</a:t>
            </a:r>
          </a:p>
          <a:p>
            <a:pPr lvl="0" algn="just"/>
            <a:endParaRPr lang="pt-BR" dirty="0" smtClean="0">
              <a:solidFill>
                <a:schemeClr val="accent1"/>
              </a:solidFill>
            </a:endParaRPr>
          </a:p>
          <a:p>
            <a:pPr lvl="0" algn="just"/>
            <a:r>
              <a:rPr lang="pt-BR" dirty="0" smtClean="0">
                <a:solidFill>
                  <a:schemeClr val="accent1"/>
                </a:solidFill>
              </a:rPr>
              <a:t>§1º. As </a:t>
            </a:r>
            <a:r>
              <a:rPr lang="pt-BR" dirty="0">
                <a:solidFill>
                  <a:schemeClr val="accent1"/>
                </a:solidFill>
              </a:rPr>
              <a:t>leis integrantes do novo Plano Diretor serão aprovadas sequencialmente revogando os artigos e disposições contrárias do Plano Diretor </a:t>
            </a:r>
            <a:r>
              <a:rPr lang="pt-BR" dirty="0" smtClean="0">
                <a:solidFill>
                  <a:schemeClr val="accent1"/>
                </a:solidFill>
              </a:rPr>
              <a:t>originário</a:t>
            </a:r>
            <a:r>
              <a:rPr lang="pt-BR" dirty="0" smtClean="0">
                <a:solidFill>
                  <a:schemeClr val="accent1"/>
                </a:solidFill>
              </a:rPr>
              <a:t>.</a:t>
            </a:r>
          </a:p>
          <a:p>
            <a:pPr lvl="0" algn="just"/>
            <a:endParaRPr lang="pt-BR" dirty="0" smtClean="0">
              <a:solidFill>
                <a:schemeClr val="accent1"/>
              </a:solidFill>
            </a:endParaRPr>
          </a:p>
          <a:p>
            <a:pPr lvl="0" algn="just"/>
            <a:r>
              <a:rPr lang="pt-BR" dirty="0" smtClean="0">
                <a:solidFill>
                  <a:schemeClr val="accent1"/>
                </a:solidFill>
              </a:rPr>
              <a:t>§2º. Enquanto </a:t>
            </a:r>
            <a:r>
              <a:rPr lang="pt-BR" dirty="0">
                <a:solidFill>
                  <a:schemeClr val="accent1"/>
                </a:solidFill>
              </a:rPr>
              <a:t>lei específica integrante do novo Plano Diretor não for aprovada, seguem-se as regras do Plano Diretor Originário.</a:t>
            </a:r>
          </a:p>
          <a:p>
            <a:pPr lvl="0" algn="just"/>
            <a:endParaRPr lang="pt-BR" dirty="0">
              <a:solidFill>
                <a:schemeClr val="accent1"/>
              </a:solidFill>
            </a:endParaRPr>
          </a:p>
          <a:p>
            <a:endParaRPr lang="pt-BR" dirty="0"/>
          </a:p>
        </p:txBody>
      </p:sp>
    </p:spTree>
    <p:extLst>
      <p:ext uri="{BB962C8B-B14F-4D97-AF65-F5344CB8AC3E}">
        <p14:creationId xmlns:p14="http://schemas.microsoft.com/office/powerpoint/2010/main" val="32774068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ESTRUTURA </a:t>
            </a:r>
            <a:endParaRPr lang="pt-BR" dirty="0"/>
          </a:p>
        </p:txBody>
      </p:sp>
      <p:sp>
        <p:nvSpPr>
          <p:cNvPr id="3" name="Espaço Reservado para Conteúdo 2"/>
          <p:cNvSpPr>
            <a:spLocks noGrp="1"/>
          </p:cNvSpPr>
          <p:nvPr>
            <p:ph idx="1"/>
          </p:nvPr>
        </p:nvSpPr>
        <p:spPr>
          <a:xfrm>
            <a:off x="677334" y="1930400"/>
            <a:ext cx="8931124" cy="4574040"/>
          </a:xfrm>
        </p:spPr>
        <p:txBody>
          <a:bodyPr>
            <a:normAutofit/>
          </a:bodyPr>
          <a:lstStyle/>
          <a:p>
            <a:pPr algn="just">
              <a:lnSpc>
                <a:spcPct val="150000"/>
              </a:lnSpc>
            </a:pPr>
            <a:r>
              <a:rPr lang="pt-BR" sz="2000" b="1" dirty="0">
                <a:solidFill>
                  <a:schemeClr val="accent1"/>
                </a:solidFill>
              </a:rPr>
              <a:t>O Plano diretor será dividido e agrupado por um conjunto de leis;</a:t>
            </a:r>
          </a:p>
          <a:p>
            <a:pPr algn="just">
              <a:lnSpc>
                <a:spcPct val="150000"/>
              </a:lnSpc>
            </a:pPr>
            <a:endParaRPr lang="pt-BR" sz="2000" dirty="0">
              <a:solidFill>
                <a:schemeClr val="accent1"/>
              </a:solidFill>
            </a:endParaRPr>
          </a:p>
          <a:p>
            <a:pPr algn="just">
              <a:lnSpc>
                <a:spcPct val="150000"/>
              </a:lnSpc>
            </a:pPr>
            <a:r>
              <a:rPr lang="pt-BR" sz="2000" b="1" dirty="0">
                <a:solidFill>
                  <a:schemeClr val="accent1"/>
                </a:solidFill>
              </a:rPr>
              <a:t>Objetivo da divisão e agrupamento é </a:t>
            </a:r>
            <a:r>
              <a:rPr lang="pt-BR" sz="2000" dirty="0">
                <a:solidFill>
                  <a:schemeClr val="accent1"/>
                </a:solidFill>
              </a:rPr>
              <a:t>melhorar o acompanhamento e a </a:t>
            </a:r>
            <a:r>
              <a:rPr lang="pt-BR" sz="2000" dirty="0" smtClean="0">
                <a:solidFill>
                  <a:schemeClr val="accent1"/>
                </a:solidFill>
              </a:rPr>
              <a:t>gerência </a:t>
            </a:r>
            <a:r>
              <a:rPr lang="pt-BR" sz="2000" dirty="0">
                <a:solidFill>
                  <a:schemeClr val="accent1"/>
                </a:solidFill>
              </a:rPr>
              <a:t>da legislação por parte dos entes públicos e interessados, possibilitando diagnósticos e revisões programáticas focando os estudos em temas específicos e definidos </a:t>
            </a:r>
            <a:r>
              <a:rPr lang="pt-BR" sz="2000" dirty="0" smtClean="0">
                <a:solidFill>
                  <a:schemeClr val="accent1"/>
                </a:solidFill>
              </a:rPr>
              <a:t>dentro de </a:t>
            </a:r>
            <a:r>
              <a:rPr lang="pt-BR" sz="2000" dirty="0">
                <a:solidFill>
                  <a:schemeClr val="accent1"/>
                </a:solidFill>
              </a:rPr>
              <a:t>uma agenda estabelecida;</a:t>
            </a:r>
          </a:p>
        </p:txBody>
      </p:sp>
      <p:pic>
        <p:nvPicPr>
          <p:cNvPr id="4" name="Image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646057"/>
            <a:ext cx="2238689" cy="1211943"/>
          </a:xfrm>
          <a:prstGeom prst="rect">
            <a:avLst/>
          </a:prstGeom>
        </p:spPr>
      </p:pic>
    </p:spTree>
    <p:extLst>
      <p:ext uri="{BB962C8B-B14F-4D97-AF65-F5344CB8AC3E}">
        <p14:creationId xmlns:p14="http://schemas.microsoft.com/office/powerpoint/2010/main" val="4681796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ESTRUTURA </a:t>
            </a:r>
            <a:endParaRPr lang="pt-BR" dirty="0"/>
          </a:p>
        </p:txBody>
      </p:sp>
      <p:sp>
        <p:nvSpPr>
          <p:cNvPr id="3" name="Espaço Reservado para Conteúdo 2"/>
          <p:cNvSpPr>
            <a:spLocks noGrp="1"/>
          </p:cNvSpPr>
          <p:nvPr>
            <p:ph idx="1"/>
          </p:nvPr>
        </p:nvSpPr>
        <p:spPr>
          <a:xfrm>
            <a:off x="510106" y="2283960"/>
            <a:ext cx="8931124" cy="4574040"/>
          </a:xfrm>
        </p:spPr>
        <p:txBody>
          <a:bodyPr>
            <a:normAutofit/>
          </a:bodyPr>
          <a:lstStyle/>
          <a:p>
            <a:pPr algn="just"/>
            <a:r>
              <a:rPr lang="pt-BR" sz="2000" dirty="0" smtClean="0">
                <a:solidFill>
                  <a:schemeClr val="accent1"/>
                </a:solidFill>
              </a:rPr>
              <a:t>Todas </a:t>
            </a:r>
            <a:r>
              <a:rPr lang="pt-BR" sz="2000" dirty="0">
                <a:solidFill>
                  <a:schemeClr val="accent1"/>
                </a:solidFill>
              </a:rPr>
              <a:t>as leis integrantes do Plano Diretor deverão ser revisadas através do rito obrigatório ao Plano Diretor (audiências públicas, ampla divulgação e transparência</a:t>
            </a:r>
            <a:r>
              <a:rPr lang="pt-BR" sz="2000" dirty="0" smtClean="0">
                <a:solidFill>
                  <a:schemeClr val="accent1"/>
                </a:solidFill>
              </a:rPr>
              <a:t>...).</a:t>
            </a:r>
            <a:endParaRPr lang="pt-BR" sz="2000" dirty="0">
              <a:solidFill>
                <a:schemeClr val="accent1"/>
              </a:solidFill>
            </a:endParaRPr>
          </a:p>
        </p:txBody>
      </p:sp>
      <p:pic>
        <p:nvPicPr>
          <p:cNvPr id="4" name="Image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646057"/>
            <a:ext cx="2238689" cy="1211943"/>
          </a:xfrm>
          <a:prstGeom prst="rect">
            <a:avLst/>
          </a:prstGeom>
        </p:spPr>
      </p:pic>
    </p:spTree>
    <p:extLst>
      <p:ext uri="{BB962C8B-B14F-4D97-AF65-F5344CB8AC3E}">
        <p14:creationId xmlns:p14="http://schemas.microsoft.com/office/powerpoint/2010/main" val="6832454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ESTRUTURA </a:t>
            </a:r>
            <a:endParaRPr lang="pt-BR" dirty="0"/>
          </a:p>
        </p:txBody>
      </p:sp>
      <p:sp>
        <p:nvSpPr>
          <p:cNvPr id="3" name="Espaço Reservado para Conteúdo 2"/>
          <p:cNvSpPr>
            <a:spLocks noGrp="1"/>
          </p:cNvSpPr>
          <p:nvPr>
            <p:ph idx="1"/>
          </p:nvPr>
        </p:nvSpPr>
        <p:spPr>
          <a:xfrm>
            <a:off x="1273890" y="1121227"/>
            <a:ext cx="8990571" cy="5130801"/>
          </a:xfrm>
        </p:spPr>
        <p:txBody>
          <a:bodyPr>
            <a:normAutofit/>
          </a:bodyPr>
          <a:lstStyle/>
          <a:p>
            <a:pPr marL="0" indent="0">
              <a:buNone/>
            </a:pPr>
            <a:r>
              <a:rPr lang="pt-BR" sz="2000" b="1" dirty="0" err="1" smtClean="0">
                <a:solidFill>
                  <a:schemeClr val="bg1"/>
                </a:solidFill>
              </a:rPr>
              <a:t>grantes</a:t>
            </a:r>
            <a:r>
              <a:rPr lang="pt-BR" sz="2000" b="1" dirty="0" smtClean="0">
                <a:solidFill>
                  <a:schemeClr val="bg1"/>
                </a:solidFill>
              </a:rPr>
              <a:t> do Plano Diretor</a:t>
            </a:r>
            <a:endParaRPr lang="pt-BR" sz="2000" dirty="0" smtClean="0">
              <a:solidFill>
                <a:schemeClr val="accent5">
                  <a:lumMod val="75000"/>
                </a:schemeClr>
              </a:solidFill>
            </a:endParaRPr>
          </a:p>
          <a:p>
            <a:pPr>
              <a:lnSpc>
                <a:spcPct val="150000"/>
              </a:lnSpc>
            </a:pPr>
            <a:r>
              <a:rPr lang="pt-BR" sz="1700" dirty="0">
                <a:solidFill>
                  <a:schemeClr val="accent5">
                    <a:lumMod val="75000"/>
                  </a:schemeClr>
                </a:solidFill>
              </a:rPr>
              <a:t>	</a:t>
            </a:r>
            <a:r>
              <a:rPr lang="pt-BR" sz="1700" dirty="0" smtClean="0">
                <a:solidFill>
                  <a:schemeClr val="accent1"/>
                </a:solidFill>
              </a:rPr>
              <a:t>I – Lei Diretrizes e Revisão do Plano Diretor</a:t>
            </a:r>
          </a:p>
          <a:p>
            <a:pPr>
              <a:lnSpc>
                <a:spcPct val="150000"/>
              </a:lnSpc>
            </a:pPr>
            <a:r>
              <a:rPr lang="pt-BR" sz="1700" dirty="0" smtClean="0">
                <a:solidFill>
                  <a:schemeClr val="accent1"/>
                </a:solidFill>
              </a:rPr>
              <a:t> II </a:t>
            </a:r>
            <a:r>
              <a:rPr lang="pt-BR" sz="1700" dirty="0">
                <a:solidFill>
                  <a:schemeClr val="accent1"/>
                </a:solidFill>
              </a:rPr>
              <a:t>– Lei de Zoneamento</a:t>
            </a:r>
            <a:r>
              <a:rPr lang="pt-BR" sz="1700" dirty="0" smtClean="0">
                <a:solidFill>
                  <a:schemeClr val="accent1"/>
                </a:solidFill>
              </a:rPr>
              <a:t>, Perímetro Urbano, </a:t>
            </a:r>
            <a:r>
              <a:rPr lang="pt-BR" sz="1700" dirty="0">
                <a:solidFill>
                  <a:schemeClr val="accent1"/>
                </a:solidFill>
              </a:rPr>
              <a:t>Uso e Ocupação do Solo;</a:t>
            </a:r>
          </a:p>
          <a:p>
            <a:pPr>
              <a:lnSpc>
                <a:spcPct val="150000"/>
              </a:lnSpc>
            </a:pPr>
            <a:r>
              <a:rPr lang="pt-BR" sz="1700" dirty="0">
                <a:solidFill>
                  <a:schemeClr val="accent1"/>
                </a:solidFill>
              </a:rPr>
              <a:t>	</a:t>
            </a:r>
            <a:r>
              <a:rPr lang="pt-BR" sz="1700" dirty="0" smtClean="0">
                <a:solidFill>
                  <a:schemeClr val="accent1"/>
                </a:solidFill>
              </a:rPr>
              <a:t>III </a:t>
            </a:r>
            <a:r>
              <a:rPr lang="pt-BR" sz="1700" dirty="0">
                <a:solidFill>
                  <a:schemeClr val="accent1"/>
                </a:solidFill>
              </a:rPr>
              <a:t>– Lei de Parcelamento do Solo;</a:t>
            </a:r>
          </a:p>
          <a:p>
            <a:pPr>
              <a:lnSpc>
                <a:spcPct val="150000"/>
              </a:lnSpc>
            </a:pPr>
            <a:r>
              <a:rPr lang="pt-BR" sz="1700" dirty="0">
                <a:solidFill>
                  <a:schemeClr val="accent1"/>
                </a:solidFill>
              </a:rPr>
              <a:t>	</a:t>
            </a:r>
            <a:r>
              <a:rPr lang="pt-BR" sz="1700" dirty="0" smtClean="0">
                <a:solidFill>
                  <a:schemeClr val="accent1"/>
                </a:solidFill>
              </a:rPr>
              <a:t>IV </a:t>
            </a:r>
            <a:r>
              <a:rPr lang="pt-BR" sz="1700" dirty="0">
                <a:solidFill>
                  <a:schemeClr val="accent1"/>
                </a:solidFill>
              </a:rPr>
              <a:t>– Lei de Estudo de Impacto de Vizinhança;</a:t>
            </a:r>
          </a:p>
          <a:p>
            <a:pPr>
              <a:lnSpc>
                <a:spcPct val="150000"/>
              </a:lnSpc>
            </a:pPr>
            <a:r>
              <a:rPr lang="pt-BR" sz="1700" dirty="0">
                <a:solidFill>
                  <a:schemeClr val="accent1"/>
                </a:solidFill>
              </a:rPr>
              <a:t>	</a:t>
            </a:r>
            <a:r>
              <a:rPr lang="pt-BR" sz="1700" dirty="0" smtClean="0">
                <a:solidFill>
                  <a:schemeClr val="accent1"/>
                </a:solidFill>
              </a:rPr>
              <a:t>V </a:t>
            </a:r>
            <a:r>
              <a:rPr lang="pt-BR" sz="1700" dirty="0">
                <a:solidFill>
                  <a:schemeClr val="accent1"/>
                </a:solidFill>
              </a:rPr>
              <a:t>– Código de Obras; (JÁ EXISTENTE)*</a:t>
            </a:r>
          </a:p>
          <a:p>
            <a:pPr>
              <a:lnSpc>
                <a:spcPct val="150000"/>
              </a:lnSpc>
            </a:pPr>
            <a:r>
              <a:rPr lang="pt-BR" sz="1700" dirty="0">
                <a:solidFill>
                  <a:schemeClr val="accent1"/>
                </a:solidFill>
              </a:rPr>
              <a:t>	</a:t>
            </a:r>
            <a:r>
              <a:rPr lang="pt-BR" sz="1700" dirty="0" smtClean="0">
                <a:solidFill>
                  <a:schemeClr val="accent1"/>
                </a:solidFill>
              </a:rPr>
              <a:t>VI </a:t>
            </a:r>
            <a:r>
              <a:rPr lang="pt-BR" sz="1700" dirty="0">
                <a:solidFill>
                  <a:schemeClr val="accent1"/>
                </a:solidFill>
              </a:rPr>
              <a:t>– Código de Posturas; (JÁ EXISTENTE)*</a:t>
            </a:r>
          </a:p>
          <a:p>
            <a:pPr>
              <a:lnSpc>
                <a:spcPct val="150000"/>
              </a:lnSpc>
            </a:pPr>
            <a:r>
              <a:rPr lang="pt-BR" sz="1700" dirty="0">
                <a:solidFill>
                  <a:schemeClr val="accent1"/>
                </a:solidFill>
              </a:rPr>
              <a:t>  </a:t>
            </a:r>
            <a:r>
              <a:rPr lang="pt-BR" sz="1700" dirty="0" smtClean="0">
                <a:solidFill>
                  <a:schemeClr val="accent1"/>
                </a:solidFill>
              </a:rPr>
              <a:t>VII </a:t>
            </a:r>
            <a:r>
              <a:rPr lang="pt-BR" sz="1700" dirty="0">
                <a:solidFill>
                  <a:schemeClr val="accent1"/>
                </a:solidFill>
              </a:rPr>
              <a:t>– Código Municipal do Meio Ambiente (JÁ EXISTENTE)*.</a:t>
            </a:r>
          </a:p>
          <a:p>
            <a:pPr>
              <a:lnSpc>
                <a:spcPct val="150000"/>
              </a:lnSpc>
            </a:pPr>
            <a:r>
              <a:rPr lang="pt-BR" sz="1700" dirty="0">
                <a:solidFill>
                  <a:schemeClr val="accent1"/>
                </a:solidFill>
              </a:rPr>
              <a:t>*</a:t>
            </a:r>
            <a:r>
              <a:rPr lang="pt-BR" sz="1700" b="1" dirty="0">
                <a:solidFill>
                  <a:schemeClr val="accent1"/>
                </a:solidFill>
              </a:rPr>
              <a:t>As leis mencionadas que já existem passarão a fazer parte do Plano Diretor</a:t>
            </a:r>
            <a:r>
              <a:rPr lang="pt-BR" sz="2000" b="1" dirty="0">
                <a:solidFill>
                  <a:schemeClr val="accent1"/>
                </a:solidFill>
              </a:rPr>
              <a:t>.</a:t>
            </a:r>
            <a:endParaRPr lang="pt-BR" sz="2000" b="1" dirty="0">
              <a:solidFill>
                <a:schemeClr val="accent1"/>
              </a:solidFill>
            </a:endParaRPr>
          </a:p>
        </p:txBody>
      </p:sp>
      <p:pic>
        <p:nvPicPr>
          <p:cNvPr id="4" name="Image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646057"/>
            <a:ext cx="2238689" cy="1211943"/>
          </a:xfrm>
          <a:prstGeom prst="rect">
            <a:avLst/>
          </a:prstGeom>
        </p:spPr>
      </p:pic>
    </p:spTree>
    <p:extLst>
      <p:ext uri="{BB962C8B-B14F-4D97-AF65-F5344CB8AC3E}">
        <p14:creationId xmlns:p14="http://schemas.microsoft.com/office/powerpoint/2010/main" val="8807747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35428" y="319314"/>
            <a:ext cx="9326477" cy="1320800"/>
          </a:xfrm>
        </p:spPr>
        <p:txBody>
          <a:bodyPr/>
          <a:lstStyle/>
          <a:p>
            <a:pPr algn="ctr"/>
            <a:r>
              <a:rPr lang="pt-BR" b="1" dirty="0" smtClean="0"/>
              <a:t>LEIS DISCUTIDAS NAS TRÊS PRIMEIRAS AUDIÊNCIAS </a:t>
            </a:r>
            <a:endParaRPr lang="pt-BR" b="1" dirty="0"/>
          </a:p>
        </p:txBody>
      </p:sp>
      <p:sp>
        <p:nvSpPr>
          <p:cNvPr id="4" name="Espaço Reservado para Conteúdo 3"/>
          <p:cNvSpPr>
            <a:spLocks noGrp="1"/>
          </p:cNvSpPr>
          <p:nvPr>
            <p:ph idx="1"/>
          </p:nvPr>
        </p:nvSpPr>
        <p:spPr>
          <a:xfrm>
            <a:off x="435428" y="3901985"/>
            <a:ext cx="4368800" cy="156268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buFont typeface="Wingdings" panose="05000000000000000000" pitchFamily="2" charset="2"/>
              <a:buChar char="v"/>
            </a:pPr>
            <a:r>
              <a:rPr lang="pt-BR" dirty="0">
                <a:solidFill>
                  <a:schemeClr val="bg1"/>
                </a:solidFill>
              </a:rPr>
              <a:t>LEI</a:t>
            </a:r>
            <a:r>
              <a:rPr lang="pt-BR" dirty="0"/>
              <a:t> DE DIRETRIZES E PRINCÍPIOS DO NOVO PLANO DIRETOR DE BRAÇO DO NORTE;</a:t>
            </a:r>
          </a:p>
        </p:txBody>
      </p:sp>
      <p:sp>
        <p:nvSpPr>
          <p:cNvPr id="5" name="Retângulo 4"/>
          <p:cNvSpPr/>
          <p:nvPr/>
        </p:nvSpPr>
        <p:spPr>
          <a:xfrm>
            <a:off x="6328229" y="3901985"/>
            <a:ext cx="3933371" cy="156268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a:t>LEI DO ZONEAMENTO, PERÍMETRO, USO E OCUPAÇÃO DO SOLO;</a:t>
            </a:r>
          </a:p>
        </p:txBody>
      </p:sp>
      <p:sp>
        <p:nvSpPr>
          <p:cNvPr id="6" name="CaixaDeTexto 5"/>
          <p:cNvSpPr txBox="1"/>
          <p:nvPr/>
        </p:nvSpPr>
        <p:spPr>
          <a:xfrm>
            <a:off x="3018972" y="1887573"/>
            <a:ext cx="5399314" cy="1287981"/>
          </a:xfrm>
          <a:prstGeom prst="rect">
            <a:avLst/>
          </a:prstGeom>
          <a:noFill/>
        </p:spPr>
        <p:txBody>
          <a:bodyPr wrap="square" rtlCol="0">
            <a:spAutoFit/>
          </a:bodyPr>
          <a:lstStyle/>
          <a:p>
            <a:pPr algn="ctr">
              <a:lnSpc>
                <a:spcPct val="150000"/>
              </a:lnSpc>
            </a:pPr>
            <a:r>
              <a:rPr lang="pt-BR" b="1" dirty="0" smtClean="0"/>
              <a:t>2ª Audiência Pública: Rio Bonito </a:t>
            </a:r>
          </a:p>
          <a:p>
            <a:pPr algn="ctr">
              <a:lnSpc>
                <a:spcPct val="150000"/>
              </a:lnSpc>
            </a:pPr>
            <a:r>
              <a:rPr lang="pt-BR" b="1" dirty="0" smtClean="0"/>
              <a:t>3ª Audiência Pública: Nossa senhora de Fátima</a:t>
            </a:r>
          </a:p>
          <a:p>
            <a:pPr algn="ctr">
              <a:lnSpc>
                <a:spcPct val="150000"/>
              </a:lnSpc>
            </a:pPr>
            <a:r>
              <a:rPr lang="pt-BR" b="1" dirty="0" smtClean="0"/>
              <a:t>4ª Audiência Pública: São José  </a:t>
            </a:r>
            <a:endParaRPr lang="pt-BR" b="1" dirty="0"/>
          </a:p>
        </p:txBody>
      </p:sp>
    </p:spTree>
    <p:extLst>
      <p:ext uri="{BB962C8B-B14F-4D97-AF65-F5344CB8AC3E}">
        <p14:creationId xmlns:p14="http://schemas.microsoft.com/office/powerpoint/2010/main" val="24492389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570963"/>
            <a:ext cx="8596668" cy="1320800"/>
          </a:xfrm>
        </p:spPr>
        <p:txBody>
          <a:bodyPr/>
          <a:lstStyle/>
          <a:p>
            <a:pPr algn="ctr"/>
            <a:r>
              <a:rPr lang="pt-BR" dirty="0" smtClean="0"/>
              <a:t>REGIMENTO INTERNO DAS AUDIÊNCIAS </a:t>
            </a:r>
            <a:endParaRPr lang="pt-BR" dirty="0"/>
          </a:p>
        </p:txBody>
      </p:sp>
      <p:sp>
        <p:nvSpPr>
          <p:cNvPr id="3" name="Espaço Reservado para Conteúdo 2"/>
          <p:cNvSpPr>
            <a:spLocks noGrp="1"/>
          </p:cNvSpPr>
          <p:nvPr>
            <p:ph idx="1"/>
          </p:nvPr>
        </p:nvSpPr>
        <p:spPr>
          <a:xfrm>
            <a:off x="240362" y="1891763"/>
            <a:ext cx="10114252" cy="4444643"/>
          </a:xfrm>
        </p:spPr>
        <p:txBody>
          <a:bodyPr>
            <a:normAutofit fontScale="85000" lnSpcReduction="10000"/>
          </a:bodyPr>
          <a:lstStyle/>
          <a:p>
            <a:pPr>
              <a:lnSpc>
                <a:spcPct val="150000"/>
              </a:lnSpc>
            </a:pPr>
            <a:r>
              <a:rPr lang="pt-BR" b="1" dirty="0" smtClean="0">
                <a:solidFill>
                  <a:schemeClr val="bg2">
                    <a:lumMod val="50000"/>
                  </a:schemeClr>
                </a:solidFill>
              </a:rPr>
              <a:t>A audiência pública terá como finalidade a REVISÃO DO PLANO DIRETOR DE MUNÍCIPIO DE BRAÇO DO NORTE; </a:t>
            </a:r>
          </a:p>
          <a:p>
            <a:pPr>
              <a:lnSpc>
                <a:spcPct val="150000"/>
              </a:lnSpc>
            </a:pPr>
            <a:endParaRPr lang="pt-BR" b="1" dirty="0" smtClean="0">
              <a:solidFill>
                <a:schemeClr val="bg2">
                  <a:lumMod val="50000"/>
                </a:schemeClr>
              </a:solidFill>
            </a:endParaRPr>
          </a:p>
          <a:p>
            <a:pPr>
              <a:lnSpc>
                <a:spcPct val="150000"/>
              </a:lnSpc>
            </a:pPr>
            <a:r>
              <a:rPr lang="pt-BR" b="1" dirty="0" smtClean="0">
                <a:solidFill>
                  <a:schemeClr val="bg2">
                    <a:lumMod val="50000"/>
                  </a:schemeClr>
                </a:solidFill>
              </a:rPr>
              <a:t>As discussões deverão se ater á pauta previamente disponibilizada no edital de convocação.</a:t>
            </a:r>
          </a:p>
          <a:p>
            <a:pPr>
              <a:lnSpc>
                <a:spcPct val="150000"/>
              </a:lnSpc>
            </a:pPr>
            <a:endParaRPr lang="pt-BR" b="1" dirty="0" smtClean="0">
              <a:solidFill>
                <a:schemeClr val="bg2">
                  <a:lumMod val="50000"/>
                </a:schemeClr>
              </a:solidFill>
            </a:endParaRPr>
          </a:p>
          <a:p>
            <a:pPr>
              <a:lnSpc>
                <a:spcPct val="150000"/>
              </a:lnSpc>
            </a:pPr>
            <a:r>
              <a:rPr lang="pt-BR" b="1" dirty="0" smtClean="0">
                <a:solidFill>
                  <a:schemeClr val="bg2">
                    <a:lumMod val="50000"/>
                  </a:schemeClr>
                </a:solidFill>
              </a:rPr>
              <a:t>Acesso livre á qualquer pessoa; </a:t>
            </a:r>
          </a:p>
          <a:p>
            <a:pPr marL="0" indent="0">
              <a:lnSpc>
                <a:spcPct val="150000"/>
              </a:lnSpc>
              <a:buNone/>
            </a:pPr>
            <a:endParaRPr lang="pt-BR" b="1" dirty="0" smtClean="0">
              <a:solidFill>
                <a:schemeClr val="bg2">
                  <a:lumMod val="50000"/>
                </a:schemeClr>
              </a:solidFill>
            </a:endParaRPr>
          </a:p>
          <a:p>
            <a:pPr>
              <a:lnSpc>
                <a:spcPct val="150000"/>
              </a:lnSpc>
            </a:pPr>
            <a:r>
              <a:rPr lang="pt-BR" b="1" dirty="0" smtClean="0">
                <a:solidFill>
                  <a:schemeClr val="bg2">
                    <a:lumMod val="50000"/>
                  </a:schemeClr>
                </a:solidFill>
              </a:rPr>
              <a:t>O público deverá assinar a lista de presença que ficará disponível toda a audiência;</a:t>
            </a:r>
          </a:p>
          <a:p>
            <a:pPr marL="0" indent="0">
              <a:lnSpc>
                <a:spcPct val="150000"/>
              </a:lnSpc>
              <a:buNone/>
            </a:pPr>
            <a:endParaRPr lang="pt-BR" b="1" dirty="0" smtClean="0">
              <a:solidFill>
                <a:schemeClr val="bg2">
                  <a:lumMod val="50000"/>
                </a:schemeClr>
              </a:solidFill>
            </a:endParaRPr>
          </a:p>
          <a:p>
            <a:pPr>
              <a:lnSpc>
                <a:spcPct val="150000"/>
              </a:lnSpc>
            </a:pPr>
            <a:r>
              <a:rPr lang="pt-BR" b="1" dirty="0">
                <a:solidFill>
                  <a:schemeClr val="bg2">
                    <a:lumMod val="50000"/>
                  </a:schemeClr>
                </a:solidFill>
              </a:rPr>
              <a:t>A exposição técnica será feita em forma de síntese no tempo máximo de 50 minutos</a:t>
            </a:r>
            <a:endParaRPr lang="pt-BR" b="1" dirty="0" smtClean="0">
              <a:solidFill>
                <a:schemeClr val="bg2">
                  <a:lumMod val="50000"/>
                </a:schemeClr>
              </a:solidFill>
            </a:endParaRPr>
          </a:p>
          <a:p>
            <a:pPr>
              <a:lnSpc>
                <a:spcPct val="150000"/>
              </a:lnSpc>
            </a:pPr>
            <a:endParaRPr lang="pt-BR" b="1" dirty="0" smtClean="0">
              <a:solidFill>
                <a:schemeClr val="bg2">
                  <a:lumMod val="50000"/>
                </a:schemeClr>
              </a:solidFill>
            </a:endParaRPr>
          </a:p>
        </p:txBody>
      </p:sp>
    </p:spTree>
    <p:extLst>
      <p:ext uri="{BB962C8B-B14F-4D97-AF65-F5344CB8AC3E}">
        <p14:creationId xmlns:p14="http://schemas.microsoft.com/office/powerpoint/2010/main" val="34949701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pt-BR" dirty="0"/>
              <a:t>A AUDIÊNCIA PÚBLICA OBEDECERÁ A SEGUINTE SEQUÊNCIA: </a:t>
            </a:r>
            <a:br>
              <a:rPr lang="pt-BR" dirty="0"/>
            </a:br>
            <a:endParaRPr lang="pt-BR" dirty="0"/>
          </a:p>
        </p:txBody>
      </p:sp>
      <p:sp>
        <p:nvSpPr>
          <p:cNvPr id="3" name="Espaço Reservado para Conteúdo 2"/>
          <p:cNvSpPr>
            <a:spLocks noGrp="1"/>
          </p:cNvSpPr>
          <p:nvPr>
            <p:ph idx="1"/>
          </p:nvPr>
        </p:nvSpPr>
        <p:spPr>
          <a:xfrm>
            <a:off x="677334" y="1687132"/>
            <a:ext cx="8596668" cy="4817869"/>
          </a:xfrm>
        </p:spPr>
        <p:txBody>
          <a:bodyPr>
            <a:normAutofit/>
          </a:bodyPr>
          <a:lstStyle/>
          <a:p>
            <a:endParaRPr lang="pt-BR" dirty="0"/>
          </a:p>
          <a:p>
            <a:pPr>
              <a:lnSpc>
                <a:spcPct val="150000"/>
              </a:lnSpc>
            </a:pPr>
            <a:r>
              <a:rPr lang="pt-BR" dirty="0">
                <a:solidFill>
                  <a:schemeClr val="accent1"/>
                </a:solidFill>
              </a:rPr>
              <a:t>I. Instalação da audiência e composição da Mesa de trabalhos; </a:t>
            </a:r>
          </a:p>
          <a:p>
            <a:pPr>
              <a:lnSpc>
                <a:spcPct val="150000"/>
              </a:lnSpc>
            </a:pPr>
            <a:r>
              <a:rPr lang="pt-BR" dirty="0">
                <a:solidFill>
                  <a:schemeClr val="accent1"/>
                </a:solidFill>
              </a:rPr>
              <a:t>II. Apresentação dos objetivos e regras de funcionamento da audiência; </a:t>
            </a:r>
          </a:p>
          <a:p>
            <a:pPr>
              <a:lnSpc>
                <a:spcPct val="150000"/>
              </a:lnSpc>
            </a:pPr>
            <a:r>
              <a:rPr lang="pt-BR" dirty="0">
                <a:solidFill>
                  <a:schemeClr val="accent1"/>
                </a:solidFill>
              </a:rPr>
              <a:t>III. Exposição do conteúdo da Proposta de Revisão do Plano Diretor do Município de Braço do Norte em forma de síntese</a:t>
            </a:r>
            <a:r>
              <a:rPr lang="pt-BR" dirty="0" smtClean="0">
                <a:solidFill>
                  <a:schemeClr val="accent1"/>
                </a:solidFill>
              </a:rPr>
              <a:t>;</a:t>
            </a:r>
          </a:p>
          <a:p>
            <a:pPr>
              <a:lnSpc>
                <a:spcPct val="150000"/>
              </a:lnSpc>
            </a:pPr>
            <a:r>
              <a:rPr lang="pt-BR" dirty="0">
                <a:solidFill>
                  <a:schemeClr val="accent1"/>
                </a:solidFill>
              </a:rPr>
              <a:t>IV. Intervalo de 15 (quinze) minutos para o recebimento e sistematização das contribuições escritas e início das inscrições para intervenções orais; </a:t>
            </a:r>
          </a:p>
          <a:p>
            <a:pPr>
              <a:lnSpc>
                <a:spcPct val="150000"/>
              </a:lnSpc>
            </a:pPr>
            <a:r>
              <a:rPr lang="pt-BR" dirty="0">
                <a:solidFill>
                  <a:schemeClr val="accent1"/>
                </a:solidFill>
              </a:rPr>
              <a:t>V. Debates; </a:t>
            </a:r>
          </a:p>
          <a:p>
            <a:pPr>
              <a:lnSpc>
                <a:spcPct val="150000"/>
              </a:lnSpc>
            </a:pPr>
            <a:r>
              <a:rPr lang="pt-BR" dirty="0">
                <a:solidFill>
                  <a:schemeClr val="accent1"/>
                </a:solidFill>
              </a:rPr>
              <a:t>VI. Encerramento;</a:t>
            </a:r>
            <a:endParaRPr lang="pt-BR" dirty="0">
              <a:solidFill>
                <a:schemeClr val="accent1"/>
              </a:solidFill>
            </a:endParaRPr>
          </a:p>
        </p:txBody>
      </p:sp>
    </p:spTree>
    <p:extLst>
      <p:ext uri="{BB962C8B-B14F-4D97-AF65-F5344CB8AC3E}">
        <p14:creationId xmlns:p14="http://schemas.microsoft.com/office/powerpoint/2010/main" val="24066108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smtClean="0"/>
              <a:t>DIREITOS/DEVERES DOS PARTICIPANTES </a:t>
            </a:r>
            <a:r>
              <a:rPr lang="pt-BR" dirty="0"/>
              <a:t/>
            </a:r>
            <a:br>
              <a:rPr lang="pt-BR" dirty="0"/>
            </a:br>
            <a:endParaRPr lang="pt-BR" dirty="0"/>
          </a:p>
        </p:txBody>
      </p:sp>
      <p:sp>
        <p:nvSpPr>
          <p:cNvPr id="3" name="Espaço Reservado para Conteúdo 2"/>
          <p:cNvSpPr>
            <a:spLocks noGrp="1"/>
          </p:cNvSpPr>
          <p:nvPr>
            <p:ph idx="1"/>
          </p:nvPr>
        </p:nvSpPr>
        <p:spPr/>
        <p:txBody>
          <a:bodyPr/>
          <a:lstStyle/>
          <a:p>
            <a:pPr marL="0" indent="0">
              <a:buNone/>
            </a:pPr>
            <a:r>
              <a:rPr lang="pt-BR" dirty="0">
                <a:solidFill>
                  <a:schemeClr val="accent1"/>
                </a:solidFill>
              </a:rPr>
              <a:t>São direitos dos participantes:</a:t>
            </a:r>
            <a:endParaRPr lang="pt-BR" dirty="0" smtClean="0">
              <a:solidFill>
                <a:schemeClr val="accent1"/>
              </a:solidFill>
            </a:endParaRPr>
          </a:p>
          <a:p>
            <a:r>
              <a:rPr lang="pt-BR" dirty="0" smtClean="0">
                <a:solidFill>
                  <a:schemeClr val="accent1"/>
                </a:solidFill>
              </a:rPr>
              <a:t>I. Manifestar </a:t>
            </a:r>
            <a:r>
              <a:rPr lang="pt-BR" dirty="0">
                <a:solidFill>
                  <a:schemeClr val="accent1"/>
                </a:solidFill>
              </a:rPr>
              <a:t>de forma </a:t>
            </a:r>
            <a:r>
              <a:rPr lang="pt-BR" dirty="0" smtClean="0">
                <a:solidFill>
                  <a:schemeClr val="accent1"/>
                </a:solidFill>
              </a:rPr>
              <a:t>livre </a:t>
            </a:r>
            <a:r>
              <a:rPr lang="pt-BR" dirty="0">
                <a:solidFill>
                  <a:schemeClr val="accent1"/>
                </a:solidFill>
              </a:rPr>
              <a:t>oral ou </a:t>
            </a:r>
            <a:r>
              <a:rPr lang="pt-BR" dirty="0" smtClean="0">
                <a:solidFill>
                  <a:schemeClr val="accent1"/>
                </a:solidFill>
              </a:rPr>
              <a:t>escrita.</a:t>
            </a:r>
          </a:p>
          <a:p>
            <a:r>
              <a:rPr lang="pt-BR" dirty="0">
                <a:solidFill>
                  <a:schemeClr val="accent1"/>
                </a:solidFill>
              </a:rPr>
              <a:t>II. </a:t>
            </a:r>
            <a:r>
              <a:rPr lang="pt-BR" dirty="0" smtClean="0">
                <a:solidFill>
                  <a:schemeClr val="accent1"/>
                </a:solidFill>
              </a:rPr>
              <a:t>Debater </a:t>
            </a:r>
            <a:r>
              <a:rPr lang="pt-BR" dirty="0">
                <a:solidFill>
                  <a:schemeClr val="accent1"/>
                </a:solidFill>
              </a:rPr>
              <a:t>as questões tratadas no âmbito da audiência pública</a:t>
            </a:r>
            <a:r>
              <a:rPr lang="pt-BR" dirty="0" smtClean="0">
                <a:solidFill>
                  <a:schemeClr val="accent1"/>
                </a:solidFill>
              </a:rPr>
              <a:t>;</a:t>
            </a:r>
          </a:p>
          <a:p>
            <a:endParaRPr lang="pt-BR" dirty="0">
              <a:solidFill>
                <a:schemeClr val="accent1"/>
              </a:solidFill>
            </a:endParaRPr>
          </a:p>
          <a:p>
            <a:pPr marL="0" indent="0">
              <a:buNone/>
            </a:pPr>
            <a:r>
              <a:rPr lang="pt-BR" dirty="0" smtClean="0">
                <a:solidFill>
                  <a:schemeClr val="accent1"/>
                </a:solidFill>
              </a:rPr>
              <a:t>São </a:t>
            </a:r>
            <a:r>
              <a:rPr lang="pt-BR" dirty="0">
                <a:solidFill>
                  <a:schemeClr val="accent1"/>
                </a:solidFill>
              </a:rPr>
              <a:t>deveres dos participantes: </a:t>
            </a:r>
          </a:p>
          <a:p>
            <a:r>
              <a:rPr lang="pt-BR" dirty="0">
                <a:solidFill>
                  <a:schemeClr val="accent1"/>
                </a:solidFill>
              </a:rPr>
              <a:t>I. Respeitar o Regimento Interno da audiência pública; </a:t>
            </a:r>
          </a:p>
          <a:p>
            <a:r>
              <a:rPr lang="pt-BR" dirty="0">
                <a:solidFill>
                  <a:schemeClr val="accent1"/>
                </a:solidFill>
              </a:rPr>
              <a:t>II. Respeitar o tempo estabelecido para intervenção e a ordem de inscrição; </a:t>
            </a:r>
          </a:p>
          <a:p>
            <a:r>
              <a:rPr lang="pt-BR" dirty="0">
                <a:solidFill>
                  <a:schemeClr val="accent1"/>
                </a:solidFill>
              </a:rPr>
              <a:t>III. Tratar com respeito e civilidade os participantes da audiência e seus organizadores.</a:t>
            </a:r>
            <a:endParaRPr lang="pt-BR" dirty="0">
              <a:solidFill>
                <a:schemeClr val="accent1"/>
              </a:solidFill>
            </a:endParaRPr>
          </a:p>
        </p:txBody>
      </p:sp>
    </p:spTree>
    <p:extLst>
      <p:ext uri="{BB962C8B-B14F-4D97-AF65-F5344CB8AC3E}">
        <p14:creationId xmlns:p14="http://schemas.microsoft.com/office/powerpoint/2010/main" val="1020653971"/>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ado">
  <a:themeElements>
    <a:clrScheme name="Personalizada 1">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Facetado">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do">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199</TotalTime>
  <Words>1687</Words>
  <Application>Microsoft Office PowerPoint</Application>
  <PresentationFormat>Widescreen</PresentationFormat>
  <Paragraphs>146</Paragraphs>
  <Slides>25</Slides>
  <Notes>0</Notes>
  <HiddenSlides>0</HiddenSlides>
  <MMClips>0</MMClips>
  <ScaleCrop>false</ScaleCrop>
  <HeadingPairs>
    <vt:vector size="6" baseType="variant">
      <vt:variant>
        <vt:lpstr>Fontes usadas</vt:lpstr>
      </vt:variant>
      <vt:variant>
        <vt:i4>5</vt:i4>
      </vt:variant>
      <vt:variant>
        <vt:lpstr>Tema</vt:lpstr>
      </vt:variant>
      <vt:variant>
        <vt:i4>1</vt:i4>
      </vt:variant>
      <vt:variant>
        <vt:lpstr>Títulos de slides</vt:lpstr>
      </vt:variant>
      <vt:variant>
        <vt:i4>25</vt:i4>
      </vt:variant>
    </vt:vector>
  </HeadingPairs>
  <TitlesOfParts>
    <vt:vector size="31" baseType="lpstr">
      <vt:lpstr>Arial</vt:lpstr>
      <vt:lpstr>Bahnschrift</vt:lpstr>
      <vt:lpstr>Trebuchet MS</vt:lpstr>
      <vt:lpstr>Wingdings</vt:lpstr>
      <vt:lpstr>Wingdings 3</vt:lpstr>
      <vt:lpstr>Facetado</vt:lpstr>
      <vt:lpstr>Apresentação do PowerPoint</vt:lpstr>
      <vt:lpstr>Apresentação do PowerPoint</vt:lpstr>
      <vt:lpstr>ESTRUTURA </vt:lpstr>
      <vt:lpstr>ESTRUTURA </vt:lpstr>
      <vt:lpstr>ESTRUTURA </vt:lpstr>
      <vt:lpstr>LEIS DISCUTIDAS NAS TRÊS PRIMEIRAS AUDIÊNCIAS </vt:lpstr>
      <vt:lpstr>REGIMENTO INTERNO DAS AUDIÊNCIAS </vt:lpstr>
      <vt:lpstr>A AUDIÊNCIA PÚBLICA OBEDECERÁ A SEGUINTE SEQUÊNCIA:  </vt:lpstr>
      <vt:lpstr>DIREITOS/DEVERES DOS PARTICIPANTES  </vt:lpstr>
      <vt:lpstr>Apresentação do PowerPoint</vt:lpstr>
      <vt:lpstr>Apresentação do PowerPoint</vt:lpstr>
      <vt:lpstr>LEI DAS DIRETRIZES E REVISÃO DO PLANO DIRETOR</vt:lpstr>
      <vt:lpstr>ESTRUTURA</vt:lpstr>
      <vt:lpstr>ESTRUTURA</vt:lpstr>
      <vt:lpstr>Apresentação do PowerPoint</vt:lpstr>
      <vt:lpstr>TÍTULO I DA CONCEITUAÇÃO, DOS PRINCÍPIOS E DAS DIRETRIZES GERAIS DA POLÍTICA TERRITORIAL E URBANÍSTICA</vt:lpstr>
      <vt:lpstr>CAPÍTULO III DA ESTRATÉGIA DE ESTRUTURAÇÃO, ORDENAMENTO E QUALIFICAÇÃO TERRITORIAL</vt:lpstr>
      <vt:lpstr>CAPÍTULO III DA ESTRATÉGIA DE ESTRUTURAÇÃO, ORDENAMENTO E QUALIFICAÇÃO TERRITORIAL</vt:lpstr>
      <vt:lpstr>TÍTULO VII DAS DISPOSIÇÕES FINAIS E TRANSITÓRIAS </vt:lpstr>
      <vt:lpstr>TÍTULO VII DAS DISPOSIÇÕES FINAIS E TRANSITÓRIAS </vt:lpstr>
      <vt:lpstr>TÍTULO VII DAS DISPOSIÇÕES FINAIS E TRANSITÓRIAS </vt:lpstr>
      <vt:lpstr>TÍTULO VII DAS DISPOSIÇÕES FINAIS E TRANSITÓRIAS </vt:lpstr>
      <vt:lpstr>TÍTULO VII DAS DISPOSIÇÕES FINAIS E TRANSITÓRIAS </vt:lpstr>
      <vt:lpstr>TÍTULO VII DAS DISPOSIÇÕES FINAIS E TRANSITÓRIAS </vt:lpstr>
      <vt:lpstr>TÍTULO VII DAS DISPOSIÇÕES FINAIS E TRANSITÓRIAS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LEI DAS DIRETRIZES DO PLANO DIRETOR</dc:title>
  <dc:creator>USER-OEM</dc:creator>
  <cp:lastModifiedBy>USER-OEM</cp:lastModifiedBy>
  <cp:revision>30</cp:revision>
  <dcterms:created xsi:type="dcterms:W3CDTF">2019-08-19T15:46:34Z</dcterms:created>
  <dcterms:modified xsi:type="dcterms:W3CDTF">2019-08-21T20:33:06Z</dcterms:modified>
</cp:coreProperties>
</file>