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1" r:id="rId4"/>
    <p:sldId id="278" r:id="rId5"/>
    <p:sldId id="273" r:id="rId6"/>
    <p:sldId id="274" r:id="rId7"/>
    <p:sldId id="275" r:id="rId8"/>
    <p:sldId id="276" r:id="rId9"/>
    <p:sldId id="277" r:id="rId10"/>
    <p:sldId id="279" r:id="rId11"/>
    <p:sldId id="280" r:id="rId12"/>
    <p:sldId id="282" r:id="rId13"/>
    <p:sldId id="283" r:id="rId14"/>
    <p:sldId id="284" r:id="rId15"/>
    <p:sldId id="285" r:id="rId16"/>
    <p:sldId id="287" r:id="rId17"/>
    <p:sldId id="288" r:id="rId18"/>
    <p:sldId id="289" r:id="rId19"/>
    <p:sldId id="290" r:id="rId20"/>
    <p:sldId id="291" r:id="rId21"/>
    <p:sldId id="292" r:id="rId22"/>
    <p:sldId id="303" r:id="rId23"/>
    <p:sldId id="304" r:id="rId24"/>
    <p:sldId id="305" r:id="rId25"/>
    <p:sldId id="306" r:id="rId26"/>
    <p:sldId id="307"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97695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2761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8553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1734782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751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98899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63547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06510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05039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F9F20BD-5950-4190-99A3-BF396DCAD730}"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46385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F9F20BD-5950-4190-99A3-BF396DCAD730}"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1471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F9F20BD-5950-4190-99A3-BF396DCAD730}" type="datetimeFigureOut">
              <a:rPr lang="pt-BR" smtClean="0"/>
              <a:t>22/08/2019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40270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F9F20BD-5950-4190-99A3-BF396DCAD730}" type="datetimeFigureOut">
              <a:rPr lang="pt-BR" smtClean="0"/>
              <a:t>22/08/2019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153874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F20BD-5950-4190-99A3-BF396DCAD730}" type="datetimeFigureOut">
              <a:rPr lang="pt-BR" smtClean="0"/>
              <a:t>22/08/2019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70072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F9F20BD-5950-4190-99A3-BF396DCAD730}"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266982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F9F20BD-5950-4190-99A3-BF396DCAD730}"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F77C24B-D590-4724-A410-0E8FA4A526D8}" type="slidenum">
              <a:rPr lang="pt-BR" smtClean="0"/>
              <a:t>‹nº›</a:t>
            </a:fld>
            <a:endParaRPr lang="pt-BR"/>
          </a:p>
        </p:txBody>
      </p:sp>
    </p:spTree>
    <p:extLst>
      <p:ext uri="{BB962C8B-B14F-4D97-AF65-F5344CB8AC3E}">
        <p14:creationId xmlns:p14="http://schemas.microsoft.com/office/powerpoint/2010/main" val="313357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9F20BD-5950-4190-99A3-BF396DCAD730}" type="datetimeFigureOut">
              <a:rPr lang="pt-BR" smtClean="0"/>
              <a:t>22/08/2019</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F77C24B-D590-4724-A410-0E8FA4A526D8}" type="slidenum">
              <a:rPr lang="pt-BR" smtClean="0"/>
              <a:t>‹nº›</a:t>
            </a:fld>
            <a:endParaRPr lang="pt-BR"/>
          </a:p>
        </p:txBody>
      </p:sp>
    </p:spTree>
    <p:extLst>
      <p:ext uri="{BB962C8B-B14F-4D97-AF65-F5344CB8AC3E}">
        <p14:creationId xmlns:p14="http://schemas.microsoft.com/office/powerpoint/2010/main" val="1262596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067" y="1094675"/>
            <a:ext cx="7557294" cy="4266020"/>
          </a:xfrm>
          <a:prstGeom prst="rect">
            <a:avLst/>
          </a:prstGeom>
        </p:spPr>
      </p:pic>
    </p:spTree>
    <p:extLst>
      <p:ext uri="{BB962C8B-B14F-4D97-AF65-F5344CB8AC3E}">
        <p14:creationId xmlns:p14="http://schemas.microsoft.com/office/powerpoint/2010/main" val="212156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a:t>
            </a:r>
            <a:r>
              <a:rPr lang="pt-BR" dirty="0" smtClean="0"/>
              <a:t>DO RIO CACHOEIRINHAS</a:t>
            </a:r>
            <a:endParaRPr lang="pt-BR" dirty="0"/>
          </a:p>
        </p:txBody>
      </p:sp>
      <p:sp>
        <p:nvSpPr>
          <p:cNvPr id="3" name="Espaço Reservado para Conteúdo 2"/>
          <p:cNvSpPr>
            <a:spLocks noGrp="1"/>
          </p:cNvSpPr>
          <p:nvPr>
            <p:ph idx="1"/>
          </p:nvPr>
        </p:nvSpPr>
        <p:spPr>
          <a:xfrm>
            <a:off x="677334" y="2160589"/>
            <a:ext cx="8596668" cy="4523546"/>
          </a:xfrm>
        </p:spPr>
        <p:txBody>
          <a:bodyPr>
            <a:normAutofit fontScale="85000" lnSpcReduction="20000"/>
          </a:bodyPr>
          <a:lstStyle/>
          <a:p>
            <a:pPr lvl="0"/>
            <a:r>
              <a:rPr lang="pt-BR" dirty="0" smtClean="0"/>
              <a:t>Art. 82. </a:t>
            </a:r>
            <a:r>
              <a:rPr lang="pt-BR" dirty="0"/>
              <a:t>Constituem objetivos específicos da Zona Urbana de Rio Cachorrinhos:</a:t>
            </a:r>
          </a:p>
          <a:p>
            <a:r>
              <a:rPr lang="pt-BR" dirty="0"/>
              <a:t>I - garantir a manutenção da cobertura vegetal existente;</a:t>
            </a:r>
          </a:p>
          <a:p>
            <a:r>
              <a:rPr lang="pt-BR" dirty="0"/>
              <a:t>II - preservar e garantir a qualidade dos recursos hídricos;</a:t>
            </a:r>
          </a:p>
          <a:p>
            <a:r>
              <a:rPr lang="pt-BR" dirty="0"/>
              <a:t>III - incentivar a agricultura familiar e a orgânica;</a:t>
            </a:r>
          </a:p>
          <a:p>
            <a:r>
              <a:rPr lang="pt-BR" dirty="0"/>
              <a:t>IV - incentivar as atividades agropecuárias, de fruticultura, de reflorestamento e de silvicultura;</a:t>
            </a:r>
          </a:p>
          <a:p>
            <a:r>
              <a:rPr lang="pt-BR" dirty="0"/>
              <a:t>V - promover ações de recuperação das matas ciliares e áreas de proteção das nascentes;</a:t>
            </a:r>
          </a:p>
          <a:p>
            <a:r>
              <a:rPr lang="pt-BR" dirty="0"/>
              <a:t>VI - diminuir e coibir o lançamento de dejetos nos rios;</a:t>
            </a:r>
          </a:p>
          <a:p>
            <a:r>
              <a:rPr lang="pt-BR" dirty="0"/>
              <a:t>VII - criar alternativas para geração de emprego e renda;</a:t>
            </a:r>
          </a:p>
          <a:p>
            <a:r>
              <a:rPr lang="pt-BR" dirty="0"/>
              <a:t>VIII - diminuir a carência de equipamentos públicos e comunitários, especialmente telefonia, creche, iluminação do campo de futebol, posto de saúde e ginásio de esportes;</a:t>
            </a:r>
          </a:p>
          <a:p>
            <a:r>
              <a:rPr lang="pt-BR" dirty="0"/>
              <a:t>IX - despoluir o seus rios;</a:t>
            </a:r>
          </a:p>
          <a:p>
            <a:r>
              <a:rPr lang="pt-BR" dirty="0"/>
              <a:t>X - promover a melhoria da rede viária, especialmente através da pavimentação da rodovia BRN-423 e de reparos nas pontes;</a:t>
            </a:r>
          </a:p>
          <a:p>
            <a:r>
              <a:rPr lang="pt-BR" dirty="0"/>
              <a:t>XI - implementar ações junto ao Governo Municipal e Estadual para pavimentação asfáltica da BRN-302 – Rio Cachorrinhos, em direção à SC-439.</a:t>
            </a:r>
          </a:p>
          <a:p>
            <a:pPr lvl="0"/>
            <a:endParaRPr lang="pt-BR" dirty="0"/>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222018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a:t>
            </a:r>
            <a:r>
              <a:rPr lang="pt-BR" dirty="0" smtClean="0"/>
              <a:t>DO RIO CACHOEIRINHAS</a:t>
            </a:r>
            <a:endParaRPr lang="pt-BR" dirty="0"/>
          </a:p>
        </p:txBody>
      </p:sp>
      <p:sp>
        <p:nvSpPr>
          <p:cNvPr id="3" name="Espaço Reservado para Conteúdo 2"/>
          <p:cNvSpPr>
            <a:spLocks noGrp="1"/>
          </p:cNvSpPr>
          <p:nvPr>
            <p:ph idx="1"/>
          </p:nvPr>
        </p:nvSpPr>
        <p:spPr>
          <a:xfrm>
            <a:off x="677334" y="2160589"/>
            <a:ext cx="8596668" cy="4523546"/>
          </a:xfrm>
        </p:spPr>
        <p:txBody>
          <a:bodyPr>
            <a:normAutofit/>
          </a:bodyPr>
          <a:lstStyle/>
          <a:p>
            <a:pPr lvl="0"/>
            <a:r>
              <a:rPr lang="pt-BR" dirty="0"/>
              <a:t>Poderão ser aplicados os seguintes Instrumentos na Zona Urbana da Açucena: </a:t>
            </a:r>
          </a:p>
          <a:p>
            <a:r>
              <a:rPr lang="pt-BR" dirty="0"/>
              <a:t>I - direito de preferência/preempção;</a:t>
            </a:r>
          </a:p>
          <a:p>
            <a:r>
              <a:rPr lang="pt-BR" dirty="0"/>
              <a:t>II - transferência do direito de construir;</a:t>
            </a:r>
          </a:p>
          <a:p>
            <a:r>
              <a:rPr lang="pt-BR" dirty="0"/>
              <a:t>III - direito de superfície;	</a:t>
            </a:r>
          </a:p>
          <a:p>
            <a:r>
              <a:rPr lang="pt-BR" dirty="0"/>
              <a:t>IV - AEIS Área de Especial Interesse Social</a:t>
            </a:r>
            <a:r>
              <a:rPr lang="pt-BR" dirty="0" smtClean="0"/>
              <a:t>.</a:t>
            </a:r>
            <a:endParaRPr lang="pt-BR" dirty="0"/>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208919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DO USO DO SOLO</a:t>
            </a:r>
            <a:endParaRPr lang="pt-BR" dirty="0"/>
          </a:p>
        </p:txBody>
      </p:sp>
      <p:sp>
        <p:nvSpPr>
          <p:cNvPr id="3" name="Espaço Reservado para Conteúdo 2"/>
          <p:cNvSpPr>
            <a:spLocks noGrp="1"/>
          </p:cNvSpPr>
          <p:nvPr>
            <p:ph idx="1"/>
          </p:nvPr>
        </p:nvSpPr>
        <p:spPr>
          <a:xfrm>
            <a:off x="677334" y="1532586"/>
            <a:ext cx="8596668" cy="5151549"/>
          </a:xfrm>
        </p:spPr>
        <p:txBody>
          <a:bodyPr>
            <a:normAutofit fontScale="85000" lnSpcReduction="10000"/>
          </a:bodyPr>
          <a:lstStyle/>
          <a:p>
            <a:r>
              <a:rPr lang="pt-BR" dirty="0"/>
              <a:t>Fica o uso do solo classificado em</a:t>
            </a:r>
            <a:r>
              <a:rPr lang="pt-BR" dirty="0" smtClean="0"/>
              <a:t>:</a:t>
            </a:r>
          </a:p>
          <a:p>
            <a:endParaRPr lang="pt-BR" dirty="0"/>
          </a:p>
          <a:p>
            <a:r>
              <a:rPr lang="pt-BR" dirty="0"/>
              <a:t>I.	Uso residencial e não-residencial compatível com área domiciliar (RES);</a:t>
            </a:r>
          </a:p>
          <a:p>
            <a:r>
              <a:rPr lang="pt-BR" dirty="0"/>
              <a:t>II.	Uso misto;</a:t>
            </a:r>
          </a:p>
          <a:p>
            <a:r>
              <a:rPr lang="pt-BR" dirty="0"/>
              <a:t>III.	Comércio e Serviço de baixo impacto urbano (CS-0);</a:t>
            </a:r>
          </a:p>
          <a:p>
            <a:r>
              <a:rPr lang="pt-BR" dirty="0"/>
              <a:t>IV.	Comércio e Serviço de médio impacto urbano (CS-1);</a:t>
            </a:r>
          </a:p>
          <a:p>
            <a:r>
              <a:rPr lang="pt-BR" dirty="0"/>
              <a:t>V.	Comércio e Serviço de alto impacto urbano (CS-2);</a:t>
            </a:r>
          </a:p>
          <a:p>
            <a:r>
              <a:rPr lang="pt-BR" dirty="0"/>
              <a:t>VI.	Industrial enquadrado como sem risco ambiental (IND-0);</a:t>
            </a:r>
          </a:p>
          <a:p>
            <a:r>
              <a:rPr lang="pt-BR" dirty="0"/>
              <a:t>VII.	Industrial enquadrado como baixo risco ambiental (IND-1);</a:t>
            </a:r>
          </a:p>
          <a:p>
            <a:r>
              <a:rPr lang="pt-BR" dirty="0"/>
              <a:t>VIII.	Industrial enquadrado como médio risco ambiental (IND-2);</a:t>
            </a:r>
          </a:p>
          <a:p>
            <a:r>
              <a:rPr lang="pt-BR" dirty="0"/>
              <a:t>IX.	Industrial enquadrado como alto risco ambiental (IND-3);</a:t>
            </a:r>
          </a:p>
          <a:p>
            <a:r>
              <a:rPr lang="pt-BR" dirty="0"/>
              <a:t>X.	Uso Comunitário (COM);</a:t>
            </a:r>
          </a:p>
          <a:p>
            <a:r>
              <a:rPr lang="pt-BR" dirty="0"/>
              <a:t>XI.	Habitação Social (SOC).</a:t>
            </a:r>
          </a:p>
          <a:p>
            <a:r>
              <a:rPr lang="pt-BR" dirty="0"/>
              <a:t>    § 1º. Considera-se uso misto aquele constituído por edificação residencial e comercial.</a:t>
            </a:r>
          </a:p>
          <a:p>
            <a:r>
              <a:rPr lang="pt-BR" dirty="0"/>
              <a:t>	§ 2º. As atividades relacionadas a cada classe de Uso do Solo está presente no anexo-2. </a:t>
            </a:r>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311122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DO USO DO SOLO</a:t>
            </a:r>
            <a:endParaRPr lang="pt-BR" dirty="0"/>
          </a:p>
        </p:txBody>
      </p:sp>
      <p:sp>
        <p:nvSpPr>
          <p:cNvPr id="3" name="Espaço Reservado para Conteúdo 2"/>
          <p:cNvSpPr>
            <a:spLocks noGrp="1"/>
          </p:cNvSpPr>
          <p:nvPr>
            <p:ph idx="1"/>
          </p:nvPr>
        </p:nvSpPr>
        <p:spPr>
          <a:xfrm>
            <a:off x="677334" y="1532586"/>
            <a:ext cx="8596668" cy="5151549"/>
          </a:xfrm>
        </p:spPr>
        <p:txBody>
          <a:bodyPr>
            <a:normAutofit/>
          </a:bodyPr>
          <a:lstStyle/>
          <a:p>
            <a:pPr lvl="0"/>
            <a:r>
              <a:rPr lang="pt-BR" dirty="0"/>
              <a:t>Todos os usos e atividades poderão se instalar na </a:t>
            </a:r>
            <a:r>
              <a:rPr lang="pt-BR" dirty="0" err="1"/>
              <a:t>Macrozona</a:t>
            </a:r>
            <a:r>
              <a:rPr lang="pt-BR" dirty="0"/>
              <a:t> Urbana, desde que obedeçam às condições determinadas, em função</a:t>
            </a:r>
            <a:r>
              <a:rPr lang="pt-BR" dirty="0" smtClean="0"/>
              <a:t>:</a:t>
            </a:r>
          </a:p>
          <a:p>
            <a:pPr lvl="0"/>
            <a:endParaRPr lang="pt-BR" dirty="0"/>
          </a:p>
          <a:p>
            <a:pPr lvl="0"/>
            <a:r>
              <a:rPr lang="pt-BR" dirty="0" smtClean="0"/>
              <a:t>(...)</a:t>
            </a:r>
          </a:p>
          <a:p>
            <a:pPr lvl="0"/>
            <a:endParaRPr lang="pt-BR" dirty="0"/>
          </a:p>
          <a:p>
            <a:r>
              <a:rPr lang="pt-BR" dirty="0"/>
              <a:t>III – da compatibilidade do uso do solo, conforme Capitulo III, Seção III.</a:t>
            </a:r>
          </a:p>
          <a:p>
            <a:r>
              <a:rPr lang="pt-BR" dirty="0"/>
              <a:t>Parágrafo Único.	Empresas estabelecidas no Município de Braço do Norte que dentro das linhas divisórias do terreno onde se encontra implantado, e possuam área para ampliação de seu parque fabril, poderão utilizar essas áreas independentemente das restrições de zoneamento, ocupação e Estudo de Impacto de Vizinhança, sendo permitido a ampliação, a reforma e a melhoria, desde que não ultrapasse o perímetro do terreno existente na data de promulgação da presente Lei e nem passe por mudança de atividade entre as listadas no anexo-2.</a:t>
            </a:r>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417685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COMPATIBILIDADE DO USO DO SOLO</a:t>
            </a:r>
          </a:p>
        </p:txBody>
      </p:sp>
      <p:sp>
        <p:nvSpPr>
          <p:cNvPr id="3" name="Espaço Reservado para Conteúdo 2"/>
          <p:cNvSpPr>
            <a:spLocks noGrp="1"/>
          </p:cNvSpPr>
          <p:nvPr>
            <p:ph idx="1"/>
          </p:nvPr>
        </p:nvSpPr>
        <p:spPr>
          <a:xfrm>
            <a:off x="677334" y="1532586"/>
            <a:ext cx="8596668" cy="5151549"/>
          </a:xfrm>
        </p:spPr>
        <p:txBody>
          <a:bodyPr>
            <a:normAutofit/>
          </a:bodyPr>
          <a:lstStyle/>
          <a:p>
            <a:r>
              <a:rPr lang="pt-BR" dirty="0" smtClean="0"/>
              <a:t>A classificação </a:t>
            </a:r>
            <a:r>
              <a:rPr lang="pt-BR" dirty="0"/>
              <a:t>das atividades e as regras de compatibilidade do Uso e Ocupação do Solo considera a potencialidade ou efeito gerado por determinado grupo de atividade sobre um indivíduo ou uma coletividade e os padrões de uso definidos para determinadas porções do território do Município.</a:t>
            </a:r>
          </a:p>
          <a:p>
            <a:r>
              <a:rPr lang="pt-BR" dirty="0"/>
              <a:t>Todo tipo de atividade será enquadrada como permitido, permissível ou proibido, conforme o tipo de zona que deseja instalar-se. </a:t>
            </a:r>
          </a:p>
          <a:p>
            <a:endParaRPr lang="pt-BR" dirty="0" smtClean="0"/>
          </a:p>
          <a:p>
            <a:r>
              <a:rPr lang="pt-BR" dirty="0" smtClean="0"/>
              <a:t>Uso </a:t>
            </a:r>
            <a:r>
              <a:rPr lang="pt-BR" dirty="0"/>
              <a:t>definido como PERMITIDO admite sua instalação e funcionamento independente de Estudo de Impacto de Vizinhança EIV. Atividades PERMISSÍVEIS são admitidas no local referido, desde que acompanhado de Estudo de Impacto de Vizinhança EIV para aprovação viabilidade de construção ou de funcionamento. Atividades PROIBIDAS não podem se instalar na zona referida.</a:t>
            </a:r>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376024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DO USO DO SOLO</a:t>
            </a:r>
            <a:endParaRPr lang="pt-BR" dirty="0"/>
          </a:p>
        </p:txBody>
      </p:sp>
      <p:sp>
        <p:nvSpPr>
          <p:cNvPr id="3" name="Espaço Reservado para Conteúdo 2"/>
          <p:cNvSpPr>
            <a:spLocks noGrp="1"/>
          </p:cNvSpPr>
          <p:nvPr>
            <p:ph idx="1"/>
          </p:nvPr>
        </p:nvSpPr>
        <p:spPr>
          <a:xfrm>
            <a:off x="677334" y="1532586"/>
            <a:ext cx="8596668" cy="5151549"/>
          </a:xfrm>
        </p:spPr>
        <p:txBody>
          <a:bodyPr>
            <a:normAutofit/>
          </a:bodyPr>
          <a:lstStyle/>
          <a:p>
            <a:r>
              <a:rPr lang="pt-BR" dirty="0"/>
              <a:t>Todo empreendimento enquadrado como Uso residencial e não-residencial compatível com área domiciliar (RES) e Uso comunitário (COM) são PERMITIDOS em qualquer área </a:t>
            </a:r>
            <a:r>
              <a:rPr lang="pt-BR" dirty="0" smtClean="0"/>
              <a:t>do </a:t>
            </a:r>
            <a:r>
              <a:rPr lang="pt-BR" dirty="0"/>
              <a:t>município, ou seja, independem de Estudo de Impacto de Vizinhança EIV.</a:t>
            </a:r>
          </a:p>
          <a:p>
            <a:endParaRPr lang="pt-BR" dirty="0"/>
          </a:p>
          <a:p>
            <a:r>
              <a:rPr lang="pt-BR" dirty="0"/>
              <a:t>Comprovada compatibilidade, será permitida a instalação e funcionamento de indústrias em áreas </a:t>
            </a:r>
            <a:r>
              <a:rPr lang="pt-BR" dirty="0" smtClean="0"/>
              <a:t>rurais.</a:t>
            </a:r>
          </a:p>
          <a:p>
            <a:endParaRPr lang="pt-BR" dirty="0" smtClean="0"/>
          </a:p>
          <a:p>
            <a:r>
              <a:rPr lang="pt-BR" b="1" dirty="0" smtClean="0"/>
              <a:t>Entende-se </a:t>
            </a:r>
            <a:r>
              <a:rPr lang="pt-BR" b="1" dirty="0"/>
              <a:t>por compatibilidade </a:t>
            </a:r>
            <a:r>
              <a:rPr lang="pt-BR" dirty="0"/>
              <a:t>indústrias de apoio ao agronegócio ou  de beneficiamento.</a:t>
            </a:r>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319290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DOS PARÂMETROS URBANÍSTICOS DE OCUPAÇÃO DO SOLO</a:t>
            </a:r>
          </a:p>
        </p:txBody>
      </p:sp>
      <p:sp>
        <p:nvSpPr>
          <p:cNvPr id="3" name="Espaço Reservado para Conteúdo 2"/>
          <p:cNvSpPr>
            <a:spLocks noGrp="1"/>
          </p:cNvSpPr>
          <p:nvPr>
            <p:ph idx="1"/>
          </p:nvPr>
        </p:nvSpPr>
        <p:spPr>
          <a:xfrm>
            <a:off x="677334" y="1930400"/>
            <a:ext cx="8596668" cy="5151549"/>
          </a:xfrm>
        </p:spPr>
        <p:txBody>
          <a:bodyPr>
            <a:normAutofit/>
          </a:bodyPr>
          <a:lstStyle/>
          <a:p>
            <a:pPr marL="0" lvl="0" indent="0">
              <a:buNone/>
            </a:pPr>
            <a:endParaRPr lang="pt-BR" dirty="0" smtClean="0"/>
          </a:p>
          <a:p>
            <a:pPr lvl="0"/>
            <a:r>
              <a:rPr lang="pt-BR" dirty="0"/>
              <a:t>Art. </a:t>
            </a:r>
            <a:r>
              <a:rPr lang="pt-BR" dirty="0" smtClean="0"/>
              <a:t>134. Como </a:t>
            </a:r>
            <a:r>
              <a:rPr lang="pt-BR" dirty="0"/>
              <a:t>regra geral, o pavimento térreo será considerado na contagem do número de pavimentos da edificação, e o mezanino poderá ser considerado piso intermediário.</a:t>
            </a:r>
          </a:p>
          <a:p>
            <a:endParaRPr lang="pt-BR" dirty="0"/>
          </a:p>
          <a:p>
            <a:pPr lvl="0"/>
            <a:r>
              <a:rPr lang="pt-BR" dirty="0"/>
              <a:t>Art. </a:t>
            </a:r>
            <a:r>
              <a:rPr lang="pt-BR" dirty="0" smtClean="0"/>
              <a:t>135. Áreas </a:t>
            </a:r>
            <a:r>
              <a:rPr lang="pt-BR" dirty="0"/>
              <a:t>de pavimentos destinadas ao uso de garagens não entram no cômputo do Coeficiente de Aproveitamento. </a:t>
            </a:r>
          </a:p>
          <a:p>
            <a:pPr lvl="0"/>
            <a:endParaRPr lang="pt-BR" dirty="0"/>
          </a:p>
          <a:p>
            <a:pPr marL="0" lvl="0" indent="0">
              <a:buNone/>
            </a:pPr>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258212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DOS PARÂMETROS URBANÍSTICOS DE OCUPAÇÃO DO SOLO</a:t>
            </a:r>
          </a:p>
        </p:txBody>
      </p:sp>
      <p:sp>
        <p:nvSpPr>
          <p:cNvPr id="3" name="Espaço Reservado para Conteúdo 2"/>
          <p:cNvSpPr>
            <a:spLocks noGrp="1"/>
          </p:cNvSpPr>
          <p:nvPr>
            <p:ph idx="1"/>
          </p:nvPr>
        </p:nvSpPr>
        <p:spPr>
          <a:xfrm>
            <a:off x="677334" y="1930400"/>
            <a:ext cx="8596668" cy="5151549"/>
          </a:xfrm>
        </p:spPr>
        <p:txBody>
          <a:bodyPr>
            <a:normAutofit/>
          </a:bodyPr>
          <a:lstStyle/>
          <a:p>
            <a:pPr lvl="0"/>
            <a:r>
              <a:rPr lang="pt-BR" dirty="0" smtClean="0"/>
              <a:t>Art. 132. A </a:t>
            </a:r>
            <a:r>
              <a:rPr lang="pt-BR" dirty="0"/>
              <a:t>Viabilidade de Uso do Solo Urbano é o documento que mencionará se o empreendimento a ser construído ou instalado está de acordo com as diretrizes do Uso e Ocupação do Solo conforme este Plano Diretor</a:t>
            </a:r>
            <a:r>
              <a:rPr lang="pt-BR" dirty="0" smtClean="0"/>
              <a:t>.</a:t>
            </a:r>
          </a:p>
          <a:p>
            <a:pPr lvl="0"/>
            <a:endParaRPr lang="pt-BR" dirty="0"/>
          </a:p>
          <a:p>
            <a:pPr lvl="0"/>
            <a:r>
              <a:rPr lang="pt-BR" dirty="0" smtClean="0"/>
              <a:t>Parâmetros </a:t>
            </a:r>
            <a:r>
              <a:rPr lang="pt-BR" dirty="0"/>
              <a:t>para Ocupação do Solo do Anexo-1 e do Anexo-2, desta Lei.</a:t>
            </a:r>
          </a:p>
          <a:p>
            <a:pPr lvl="0"/>
            <a:endParaRPr lang="pt-BR" dirty="0" smtClean="0"/>
          </a:p>
          <a:p>
            <a:pPr lvl="0"/>
            <a:r>
              <a:rPr lang="pt-BR" dirty="0"/>
              <a:t>Art. </a:t>
            </a:r>
            <a:r>
              <a:rPr lang="pt-BR" dirty="0" smtClean="0"/>
              <a:t>134. Como </a:t>
            </a:r>
            <a:r>
              <a:rPr lang="pt-BR" dirty="0"/>
              <a:t>regra geral, o pavimento térreo será considerado na contagem do número de pavimentos da edificação, e o mezanino poderá ser considerado piso intermediário.</a:t>
            </a:r>
          </a:p>
          <a:p>
            <a:endParaRPr lang="pt-BR" dirty="0"/>
          </a:p>
          <a:p>
            <a:pPr lvl="0"/>
            <a:r>
              <a:rPr lang="pt-BR" dirty="0"/>
              <a:t>Art. </a:t>
            </a:r>
            <a:r>
              <a:rPr lang="pt-BR" dirty="0" smtClean="0"/>
              <a:t>135. Áreas </a:t>
            </a:r>
            <a:r>
              <a:rPr lang="pt-BR" dirty="0"/>
              <a:t>de pavimentos destinadas ao uso de garagens não entram no cômputo do Coeficiente de Aproveitamento. </a:t>
            </a:r>
          </a:p>
          <a:p>
            <a:pPr lvl="0"/>
            <a:endParaRPr lang="pt-BR" dirty="0"/>
          </a:p>
          <a:p>
            <a:pPr marL="0" lvl="0" indent="0">
              <a:buNone/>
            </a:pPr>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108627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DOS PARÂMETROS URBANÍSTICOS DE OCUPAÇÃO DO SOLO</a:t>
            </a:r>
          </a:p>
        </p:txBody>
      </p:sp>
      <p:sp>
        <p:nvSpPr>
          <p:cNvPr id="3" name="Espaço Reservado para Conteúdo 2"/>
          <p:cNvSpPr>
            <a:spLocks noGrp="1"/>
          </p:cNvSpPr>
          <p:nvPr>
            <p:ph idx="1"/>
          </p:nvPr>
        </p:nvSpPr>
        <p:spPr>
          <a:xfrm>
            <a:off x="677334" y="1930400"/>
            <a:ext cx="8596668" cy="5151549"/>
          </a:xfrm>
        </p:spPr>
        <p:txBody>
          <a:bodyPr>
            <a:normAutofit/>
          </a:bodyPr>
          <a:lstStyle/>
          <a:p>
            <a:pPr lvl="0"/>
            <a:r>
              <a:rPr lang="pt-BR" dirty="0" smtClean="0"/>
              <a:t>Art. 136. Fica definido como piso intermediário o nível entre o Piso e o Teto de uma dependência ou pavimento de uma edificação.</a:t>
            </a:r>
          </a:p>
          <a:p>
            <a:r>
              <a:rPr lang="pt-BR" dirty="0" smtClean="0"/>
              <a:t>§ </a:t>
            </a:r>
            <a:r>
              <a:rPr lang="pt-BR" dirty="0"/>
              <a:t>1º. Será permitido o Piso Intermediário, quando estabelecidas as seguintes condições:</a:t>
            </a:r>
          </a:p>
          <a:p>
            <a:r>
              <a:rPr lang="pt-BR" dirty="0"/>
              <a:t>I – O Piso Intermediário ocupar uma projeção de até 50% (cinquenta por cento) da área do Piso do pavimento abaixo;</a:t>
            </a:r>
          </a:p>
          <a:p>
            <a:r>
              <a:rPr lang="pt-BR" dirty="0"/>
              <a:t>II – Ser utilizado como garagem (box), depósito e sobreloja;</a:t>
            </a:r>
          </a:p>
          <a:p>
            <a:r>
              <a:rPr lang="pt-BR" dirty="0"/>
              <a:t>III – Seu uso como área condominial deverá ser exclusivo para área de manobra e circulação, e não será computado como área do pavimento;</a:t>
            </a:r>
          </a:p>
          <a:p>
            <a:r>
              <a:rPr lang="pt-BR" dirty="0"/>
              <a:t>§ 2º. Nas condições de Piso Intermediário aplica-se:</a:t>
            </a:r>
          </a:p>
          <a:p>
            <a:r>
              <a:rPr lang="pt-BR" dirty="0"/>
              <a:t>I – As escadas, elevadores, áreas de manobra e área da rampa que dão acesso a este nível, não será computada na área de construção (Projeção de 50%) do Piso Intermediário;</a:t>
            </a:r>
          </a:p>
          <a:p>
            <a:r>
              <a:rPr lang="pt-BR" dirty="0"/>
              <a:t>II – Não serão computados na contagem do número de pavimentos, sem prejuízo da altura máxima exigida pelo Plano Diretor.</a:t>
            </a:r>
          </a:p>
          <a:p>
            <a:pPr lvl="0"/>
            <a:endParaRPr lang="pt-BR" dirty="0"/>
          </a:p>
          <a:p>
            <a:pPr marL="0" lvl="0" indent="0">
              <a:buNone/>
            </a:pPr>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326735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DOS PARÂMETROS URBANÍSTICOS DE OCUPAÇÃO DO SOLO</a:t>
            </a:r>
          </a:p>
        </p:txBody>
      </p:sp>
      <p:sp>
        <p:nvSpPr>
          <p:cNvPr id="3" name="Espaço Reservado para Conteúdo 2"/>
          <p:cNvSpPr>
            <a:spLocks noGrp="1"/>
          </p:cNvSpPr>
          <p:nvPr>
            <p:ph idx="1"/>
          </p:nvPr>
        </p:nvSpPr>
        <p:spPr>
          <a:xfrm>
            <a:off x="677334" y="1930400"/>
            <a:ext cx="8596668" cy="5151549"/>
          </a:xfrm>
        </p:spPr>
        <p:txBody>
          <a:bodyPr>
            <a:normAutofit/>
          </a:bodyPr>
          <a:lstStyle/>
          <a:p>
            <a:pPr lvl="0"/>
            <a:r>
              <a:rPr lang="pt-BR" dirty="0" smtClean="0"/>
              <a:t>Art. 137. </a:t>
            </a:r>
            <a:r>
              <a:rPr lang="pt-BR" dirty="0"/>
              <a:t>Fica definido como MEZANINO (sobreloja) o Piso Elevado inserido entre 2 (dois) pavimentos, contido até por 3(três) paredes laterais e no mínimo 1(uma) quarta lateral por guarda-copo.</a:t>
            </a:r>
          </a:p>
          <a:p>
            <a:r>
              <a:rPr lang="pt-BR" dirty="0"/>
              <a:t>§ 1º - Será permitido Mezanino, quando estabelecidos as seguintes condições:</a:t>
            </a:r>
          </a:p>
          <a:p>
            <a:r>
              <a:rPr lang="pt-BR" dirty="0"/>
              <a:t>I – Deverá possuir altura do pé direito diferenciado em que está inserido;</a:t>
            </a:r>
          </a:p>
          <a:p>
            <a:r>
              <a:rPr lang="pt-BR" dirty="0"/>
              <a:t>II – Deverá ter área de projeção em planta que não ultrapasse a 50% (cinquenta por cento), da área do piso do pavimento ao qual está vinculado;</a:t>
            </a:r>
          </a:p>
          <a:p>
            <a:r>
              <a:rPr lang="pt-BR" dirty="0"/>
              <a:t>III – Deverá possuir acesso exclusivo pelo interior do recinto;</a:t>
            </a:r>
          </a:p>
          <a:p>
            <a:r>
              <a:rPr lang="pt-BR" dirty="0"/>
              <a:t>§ 2º. Nas condições de Piso Intermediário aplica-se:</a:t>
            </a:r>
          </a:p>
          <a:p>
            <a:r>
              <a:rPr lang="pt-BR" dirty="0"/>
              <a:t>I – A área de escada, rampas e/ou qualquer meio de acesso a este Piso, não será computada na área de construção (Projeção de 50%) do Mezanino;</a:t>
            </a:r>
          </a:p>
          <a:p>
            <a:r>
              <a:rPr lang="pt-BR" dirty="0"/>
              <a:t>II – Não serão computados na contagem do número de pavimentos, sem prejuízo da altura máxima exigida pelo Plano Diretor.</a:t>
            </a:r>
          </a:p>
          <a:p>
            <a:pPr lvl="0"/>
            <a:endParaRPr lang="pt-BR" dirty="0"/>
          </a:p>
          <a:p>
            <a:pPr marL="0" lvl="0" indent="0">
              <a:buNone/>
            </a:pPr>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217876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t>LEI DAS DIRETRIZES E REVISÃO DO PLANO DIRETOR</a:t>
            </a:r>
            <a:endParaRPr lang="pt-BR" dirty="0"/>
          </a:p>
        </p:txBody>
      </p:sp>
    </p:spTree>
    <p:extLst>
      <p:ext uri="{BB962C8B-B14F-4D97-AF65-F5344CB8AC3E}">
        <p14:creationId xmlns:p14="http://schemas.microsoft.com/office/powerpoint/2010/main" val="277032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DOS PARÂMETROS URBANÍSTICOS DE OCUPAÇÃO DO SOLO</a:t>
            </a:r>
          </a:p>
        </p:txBody>
      </p:sp>
      <p:sp>
        <p:nvSpPr>
          <p:cNvPr id="3" name="Espaço Reservado para Conteúdo 2"/>
          <p:cNvSpPr>
            <a:spLocks noGrp="1"/>
          </p:cNvSpPr>
          <p:nvPr>
            <p:ph idx="1"/>
          </p:nvPr>
        </p:nvSpPr>
        <p:spPr>
          <a:xfrm>
            <a:off x="677334" y="1930400"/>
            <a:ext cx="8596668" cy="4927599"/>
          </a:xfrm>
        </p:spPr>
        <p:txBody>
          <a:bodyPr>
            <a:normAutofit/>
          </a:bodyPr>
          <a:lstStyle/>
          <a:p>
            <a:pPr lvl="0"/>
            <a:r>
              <a:rPr lang="pt-BR" dirty="0" smtClean="0"/>
              <a:t>Art.138. O </a:t>
            </a:r>
            <a:r>
              <a:rPr lang="pt-BR" dirty="0"/>
              <a:t>afastamento frontal medido deve ser a partir do alinhamento do logradouro público conforme aferição da prefeitura, será de acordo com a tabela (ANEXO 1), mantendo-se o passeio de acordo com o plano de massa e paisagismo do município e, na ausência deste, segundo a largura das ruas.</a:t>
            </a:r>
          </a:p>
          <a:p>
            <a:r>
              <a:rPr lang="pt-BR" dirty="0"/>
              <a:t>§ 1º. Na rua de 20,00m (vinte metros) passeio de 3,00m (três metros);</a:t>
            </a:r>
          </a:p>
          <a:p>
            <a:r>
              <a:rPr lang="pt-BR" dirty="0"/>
              <a:t>        Na rua de 18,00m (dezoito metros) passeio de 2,50m (dois metros e cinquenta centímetros);</a:t>
            </a:r>
          </a:p>
          <a:p>
            <a:r>
              <a:rPr lang="pt-BR" dirty="0"/>
              <a:t>        Na rua de 16,00m (dezesseis metros) passeio de 2,00m (dois metros);</a:t>
            </a:r>
          </a:p>
          <a:p>
            <a:r>
              <a:rPr lang="pt-BR" dirty="0"/>
              <a:t>        Na rua de 14,00m (quatorze metros) passeio de 2,00m (dois metros);</a:t>
            </a:r>
          </a:p>
          <a:p>
            <a:r>
              <a:rPr lang="pt-BR" dirty="0"/>
              <a:t>        Na rua de 12,00m (doze metros) passeio de 2,00m (dois metros) em pelo menos um dos lados, respeitando dimensão mínima de 1,50m (um metro e cinquenta centímetros) do passeio do lado oposto</a:t>
            </a:r>
            <a:r>
              <a:rPr lang="pt-BR" dirty="0" smtClean="0"/>
              <a:t>.</a:t>
            </a:r>
            <a:endParaRPr lang="pt-BR" dirty="0"/>
          </a:p>
          <a:p>
            <a:pPr marL="0" lvl="0" indent="0">
              <a:buNone/>
            </a:pPr>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46623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DOS PARÂMETROS URBANÍSTICOS DE OCUPAÇÃO DO SOLO</a:t>
            </a:r>
          </a:p>
        </p:txBody>
      </p:sp>
      <p:sp>
        <p:nvSpPr>
          <p:cNvPr id="3" name="Espaço Reservado para Conteúdo 2"/>
          <p:cNvSpPr>
            <a:spLocks noGrp="1"/>
          </p:cNvSpPr>
          <p:nvPr>
            <p:ph idx="1"/>
          </p:nvPr>
        </p:nvSpPr>
        <p:spPr>
          <a:xfrm>
            <a:off x="677334" y="1930400"/>
            <a:ext cx="8596668" cy="4927599"/>
          </a:xfrm>
        </p:spPr>
        <p:txBody>
          <a:bodyPr>
            <a:normAutofit/>
          </a:bodyPr>
          <a:lstStyle/>
          <a:p>
            <a:r>
              <a:rPr lang="pt-BR" dirty="0"/>
              <a:t>§ 1º - Calçadas com 2,00m (dois metros) ou mais deverão reservar faixa de serviço de 0,70m (setenta centímetros) para instalação de árvores, rampas de acesso para veículos ou portadores de deficiências, poste de iluminação, sinalização de trânsito e mobiliário urbano como bancos, floreiras, telefones, caixa de correio e lixeiras.</a:t>
            </a:r>
          </a:p>
          <a:p>
            <a:r>
              <a:rPr lang="pt-BR" dirty="0"/>
              <a:t>§ 2º - É de responsabilidade do contribuinte a execução da calçada conforme IN-02 onde houverem meio-fio sob pena de não liberação de habite-se residencial e comercial. </a:t>
            </a:r>
          </a:p>
          <a:p>
            <a:r>
              <a:rPr lang="pt-BR" dirty="0"/>
              <a:t>Parágrafo Único.	As demais normas específicas para as edificações serão definidas no Código de Obras do Município, que deverá ser revisado no prazo referido no art. 335 294, IX, a.</a:t>
            </a:r>
          </a:p>
          <a:p>
            <a:pPr marL="0" lvl="0" indent="0">
              <a:buNone/>
            </a:pPr>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284563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ZONEAMENTO ATUAL</a:t>
            </a:r>
            <a:endParaRPr lang="pt-BR" dirty="0"/>
          </a:p>
        </p:txBody>
      </p:sp>
      <p:pic>
        <p:nvPicPr>
          <p:cNvPr id="4" name="Espaço Reservado para Conteúdo 3"/>
          <p:cNvPicPr>
            <a:picLocks noGrp="1" noChangeAspect="1"/>
          </p:cNvPicPr>
          <p:nvPr>
            <p:ph idx="1"/>
          </p:nvPr>
        </p:nvPicPr>
        <p:blipFill>
          <a:blip r:embed="rId2"/>
          <a:stretch>
            <a:fillRect/>
          </a:stretch>
        </p:blipFill>
        <p:spPr>
          <a:xfrm>
            <a:off x="677334" y="1532238"/>
            <a:ext cx="5090500" cy="4427409"/>
          </a:xfrm>
          <a:prstGeom prst="rect">
            <a:avLst/>
          </a:prstGeom>
        </p:spPr>
      </p:pic>
      <p:pic>
        <p:nvPicPr>
          <p:cNvPr id="6" name="Imagem 5"/>
          <p:cNvPicPr>
            <a:picLocks noChangeAspect="1"/>
          </p:cNvPicPr>
          <p:nvPr/>
        </p:nvPicPr>
        <p:blipFill>
          <a:blip r:embed="rId3"/>
          <a:stretch>
            <a:fillRect/>
          </a:stretch>
        </p:blipFill>
        <p:spPr>
          <a:xfrm>
            <a:off x="5965353" y="3174784"/>
            <a:ext cx="2847975" cy="2847975"/>
          </a:xfrm>
          <a:prstGeom prst="rect">
            <a:avLst/>
          </a:prstGeom>
        </p:spPr>
      </p:pic>
    </p:spTree>
    <p:extLst>
      <p:ext uri="{BB962C8B-B14F-4D97-AF65-F5344CB8AC3E}">
        <p14:creationId xmlns:p14="http://schemas.microsoft.com/office/powerpoint/2010/main" val="216868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ZONEAMENTO PROPOSTO</a:t>
            </a:r>
            <a:endParaRPr lang="pt-BR" dirty="0"/>
          </a:p>
        </p:txBody>
      </p:sp>
      <p:pic>
        <p:nvPicPr>
          <p:cNvPr id="5" name="Imagem 4"/>
          <p:cNvPicPr>
            <a:picLocks noChangeAspect="1"/>
          </p:cNvPicPr>
          <p:nvPr/>
        </p:nvPicPr>
        <p:blipFill>
          <a:blip r:embed="rId2"/>
          <a:stretch>
            <a:fillRect/>
          </a:stretch>
        </p:blipFill>
        <p:spPr>
          <a:xfrm>
            <a:off x="6089337" y="4223265"/>
            <a:ext cx="2819400" cy="1876425"/>
          </a:xfrm>
          <a:prstGeom prst="rect">
            <a:avLst/>
          </a:prstGeom>
        </p:spPr>
      </p:pic>
      <p:pic>
        <p:nvPicPr>
          <p:cNvPr id="6" name="Espaço Reservado para Conteúdo 5"/>
          <p:cNvPicPr>
            <a:picLocks noGrp="1" noChangeAspect="1"/>
          </p:cNvPicPr>
          <p:nvPr>
            <p:ph idx="1"/>
          </p:nvPr>
        </p:nvPicPr>
        <p:blipFill>
          <a:blip r:embed="rId3"/>
          <a:stretch>
            <a:fillRect/>
          </a:stretch>
        </p:blipFill>
        <p:spPr>
          <a:xfrm>
            <a:off x="906162" y="1444904"/>
            <a:ext cx="4648863" cy="4654786"/>
          </a:xfrm>
          <a:prstGeom prst="rect">
            <a:avLst/>
          </a:prstGeom>
        </p:spPr>
      </p:pic>
    </p:spTree>
    <p:extLst>
      <p:ext uri="{BB962C8B-B14F-4D97-AF65-F5344CB8AC3E}">
        <p14:creationId xmlns:p14="http://schemas.microsoft.com/office/powerpoint/2010/main" val="130866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ZONEAMENTO PROPOSTO</a:t>
            </a:r>
            <a:endParaRPr lang="pt-BR" dirty="0"/>
          </a:p>
        </p:txBody>
      </p:sp>
      <p:pic>
        <p:nvPicPr>
          <p:cNvPr id="5" name="Imagem 4"/>
          <p:cNvPicPr>
            <a:picLocks noChangeAspect="1"/>
          </p:cNvPicPr>
          <p:nvPr/>
        </p:nvPicPr>
        <p:blipFill>
          <a:blip r:embed="rId2"/>
          <a:stretch>
            <a:fillRect/>
          </a:stretch>
        </p:blipFill>
        <p:spPr>
          <a:xfrm>
            <a:off x="6089337" y="4223265"/>
            <a:ext cx="2819400" cy="1876425"/>
          </a:xfrm>
          <a:prstGeom prst="rect">
            <a:avLst/>
          </a:prstGeom>
        </p:spPr>
      </p:pic>
      <p:pic>
        <p:nvPicPr>
          <p:cNvPr id="4" name="Espaço Reservado para Conteúdo 3"/>
          <p:cNvPicPr>
            <a:picLocks noGrp="1" noChangeAspect="1"/>
          </p:cNvPicPr>
          <p:nvPr>
            <p:ph idx="1"/>
          </p:nvPr>
        </p:nvPicPr>
        <p:blipFill>
          <a:blip r:embed="rId3"/>
          <a:stretch>
            <a:fillRect/>
          </a:stretch>
        </p:blipFill>
        <p:spPr>
          <a:xfrm>
            <a:off x="815547" y="1570095"/>
            <a:ext cx="5189398" cy="4529596"/>
          </a:xfrm>
          <a:prstGeom prst="rect">
            <a:avLst/>
          </a:prstGeom>
        </p:spPr>
      </p:pic>
    </p:spTree>
    <p:extLst>
      <p:ext uri="{BB962C8B-B14F-4D97-AF65-F5344CB8AC3E}">
        <p14:creationId xmlns:p14="http://schemas.microsoft.com/office/powerpoint/2010/main" val="409743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ZONEAMENTO PROPOSTO</a:t>
            </a:r>
            <a:endParaRPr lang="pt-BR" dirty="0"/>
          </a:p>
        </p:txBody>
      </p:sp>
      <p:pic>
        <p:nvPicPr>
          <p:cNvPr id="5" name="Imagem 4"/>
          <p:cNvPicPr>
            <a:picLocks noChangeAspect="1"/>
          </p:cNvPicPr>
          <p:nvPr/>
        </p:nvPicPr>
        <p:blipFill>
          <a:blip r:embed="rId2"/>
          <a:stretch>
            <a:fillRect/>
          </a:stretch>
        </p:blipFill>
        <p:spPr>
          <a:xfrm>
            <a:off x="6089337" y="4223265"/>
            <a:ext cx="2819400" cy="1876425"/>
          </a:xfrm>
          <a:prstGeom prst="rect">
            <a:avLst/>
          </a:prstGeom>
        </p:spPr>
      </p:pic>
      <p:pic>
        <p:nvPicPr>
          <p:cNvPr id="4" name="Espaço Reservado para Conteúdo 3"/>
          <p:cNvPicPr>
            <a:picLocks noGrp="1" noChangeAspect="1"/>
          </p:cNvPicPr>
          <p:nvPr>
            <p:ph idx="1"/>
          </p:nvPr>
        </p:nvPicPr>
        <p:blipFill>
          <a:blip r:embed="rId3"/>
          <a:stretch>
            <a:fillRect/>
          </a:stretch>
        </p:blipFill>
        <p:spPr>
          <a:xfrm>
            <a:off x="764517" y="1930401"/>
            <a:ext cx="5212814" cy="4169290"/>
          </a:xfrm>
          <a:prstGeom prst="rect">
            <a:avLst/>
          </a:prstGeom>
        </p:spPr>
      </p:pic>
    </p:spTree>
    <p:extLst>
      <p:ext uri="{BB962C8B-B14F-4D97-AF65-F5344CB8AC3E}">
        <p14:creationId xmlns:p14="http://schemas.microsoft.com/office/powerpoint/2010/main" val="1527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ZONEAMENTO PROPOSTO</a:t>
            </a:r>
            <a:endParaRPr lang="pt-BR" dirty="0"/>
          </a:p>
        </p:txBody>
      </p:sp>
      <p:pic>
        <p:nvPicPr>
          <p:cNvPr id="5" name="Imagem 4"/>
          <p:cNvPicPr>
            <a:picLocks noChangeAspect="1"/>
          </p:cNvPicPr>
          <p:nvPr/>
        </p:nvPicPr>
        <p:blipFill>
          <a:blip r:embed="rId2"/>
          <a:stretch>
            <a:fillRect/>
          </a:stretch>
        </p:blipFill>
        <p:spPr>
          <a:xfrm>
            <a:off x="6089337" y="4223265"/>
            <a:ext cx="2819400" cy="1876425"/>
          </a:xfrm>
          <a:prstGeom prst="rect">
            <a:avLst/>
          </a:prstGeom>
        </p:spPr>
      </p:pic>
      <p:pic>
        <p:nvPicPr>
          <p:cNvPr id="8" name="Espaço Reservado para Conteúdo 7"/>
          <p:cNvPicPr>
            <a:picLocks noGrp="1" noChangeAspect="1"/>
          </p:cNvPicPr>
          <p:nvPr>
            <p:ph idx="1"/>
          </p:nvPr>
        </p:nvPicPr>
        <p:blipFill>
          <a:blip r:embed="rId3"/>
          <a:stretch>
            <a:fillRect/>
          </a:stretch>
        </p:blipFill>
        <p:spPr>
          <a:xfrm>
            <a:off x="528944" y="2108887"/>
            <a:ext cx="5414752" cy="3990804"/>
          </a:xfrm>
          <a:prstGeom prst="rect">
            <a:avLst/>
          </a:prstGeom>
        </p:spPr>
      </p:pic>
    </p:spTree>
    <p:extLst>
      <p:ext uri="{BB962C8B-B14F-4D97-AF65-F5344CB8AC3E}">
        <p14:creationId xmlns:p14="http://schemas.microsoft.com/office/powerpoint/2010/main" val="296748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INSTALAÇÃO DE INDÚSTRIAS</a:t>
            </a:r>
            <a:endParaRPr lang="pt-BR" dirty="0"/>
          </a:p>
        </p:txBody>
      </p:sp>
      <p:sp>
        <p:nvSpPr>
          <p:cNvPr id="3" name="Espaço Reservado para Conteúdo 2"/>
          <p:cNvSpPr>
            <a:spLocks noGrp="1"/>
          </p:cNvSpPr>
          <p:nvPr>
            <p:ph idx="1"/>
          </p:nvPr>
        </p:nvSpPr>
        <p:spPr/>
        <p:txBody>
          <a:bodyPr/>
          <a:lstStyle/>
          <a:p>
            <a:r>
              <a:rPr lang="pt-BR" dirty="0" smtClean="0"/>
              <a:t>PASSAM A CONSTITUÍREM </a:t>
            </a:r>
            <a:r>
              <a:rPr lang="pt-BR" b="1" dirty="0" smtClean="0"/>
              <a:t>OBJETIVOS</a:t>
            </a:r>
            <a:r>
              <a:rPr lang="pt-BR" dirty="0" smtClean="0"/>
              <a:t> DAS ZONAS MISTA CENTRAL, OCUPAÇÃO PRIORITÁRIA-I, OCUPAÇÃO PRIORITÁRIA-II, EM CONSOLIDAÇÃO-I, EM CONSOLIDAÇÃO-II, DE OCUPAÇÃO CONTROLADA, DE EXPANSÃO URBANA:</a:t>
            </a:r>
          </a:p>
          <a:p>
            <a:endParaRPr lang="pt-BR" dirty="0"/>
          </a:p>
          <a:p>
            <a:pPr marL="0" indent="0">
              <a:buNone/>
            </a:pPr>
            <a:endParaRPr lang="pt-BR" dirty="0" smtClean="0"/>
          </a:p>
          <a:p>
            <a:r>
              <a:rPr lang="pt-BR" dirty="0" smtClean="0"/>
              <a:t>VII </a:t>
            </a:r>
            <a:r>
              <a:rPr lang="pt-BR" dirty="0"/>
              <a:t>- Mitigar conflitos de uso incentivando a relocação e adequando o funcionamento de industrias existentes no seu entorno e proibindo a instalação de novas industrias, mas permitindo as já existentes ampliarem dentro dos imóveis (terrenos) já adquiridos para este fim.</a:t>
            </a:r>
          </a:p>
          <a:p>
            <a:endParaRPr lang="pt-BR" dirty="0" smtClean="0"/>
          </a:p>
          <a:p>
            <a:endParaRPr lang="pt-BR" dirty="0" smtClean="0"/>
          </a:p>
          <a:p>
            <a:endParaRPr lang="pt-BR" dirty="0"/>
          </a:p>
        </p:txBody>
      </p:sp>
    </p:spTree>
    <p:extLst>
      <p:ext uri="{BB962C8B-B14F-4D97-AF65-F5344CB8AC3E}">
        <p14:creationId xmlns:p14="http://schemas.microsoft.com/office/powerpoint/2010/main" val="171937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CRIAÇÃO DE NOVAS ZONAS URBANAS</a:t>
            </a:r>
            <a:endParaRPr lang="pt-BR" dirty="0"/>
          </a:p>
        </p:txBody>
      </p:sp>
      <p:sp>
        <p:nvSpPr>
          <p:cNvPr id="3" name="Espaço Reservado para Conteúdo 2"/>
          <p:cNvSpPr>
            <a:spLocks noGrp="1"/>
          </p:cNvSpPr>
          <p:nvPr>
            <p:ph idx="1"/>
          </p:nvPr>
        </p:nvSpPr>
        <p:spPr/>
        <p:txBody>
          <a:bodyPr>
            <a:normAutofit/>
          </a:bodyPr>
          <a:lstStyle/>
          <a:p>
            <a:r>
              <a:rPr lang="pt-BR" sz="2400" dirty="0" smtClean="0"/>
              <a:t>FORAM CRIADAS AS SEGUINTES ZONAS URBANAS:</a:t>
            </a:r>
          </a:p>
          <a:p>
            <a:endParaRPr lang="pt-BR" sz="2400" dirty="0"/>
          </a:p>
          <a:p>
            <a:r>
              <a:rPr lang="pt-BR" sz="2400" dirty="0" smtClean="0"/>
              <a:t>ZONA URBANA DO BAIXO PINHEIRAL;</a:t>
            </a:r>
          </a:p>
          <a:p>
            <a:r>
              <a:rPr lang="pt-BR" sz="2400" dirty="0" smtClean="0"/>
              <a:t>ZONA URBANA DA AÇUCENA;</a:t>
            </a:r>
          </a:p>
          <a:p>
            <a:r>
              <a:rPr lang="pt-BR" sz="2400" dirty="0" smtClean="0"/>
              <a:t>ZONA URBANA DO RIO CACHOEIRINHA.</a:t>
            </a:r>
            <a:endParaRPr lang="pt-BR" sz="2400" dirty="0"/>
          </a:p>
        </p:txBody>
      </p:sp>
    </p:spTree>
    <p:extLst>
      <p:ext uri="{BB962C8B-B14F-4D97-AF65-F5344CB8AC3E}">
        <p14:creationId xmlns:p14="http://schemas.microsoft.com/office/powerpoint/2010/main" val="413440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DO BAIXO PINHEIRAL</a:t>
            </a:r>
          </a:p>
        </p:txBody>
      </p:sp>
      <p:sp>
        <p:nvSpPr>
          <p:cNvPr id="3" name="Espaço Reservado para Conteúdo 2"/>
          <p:cNvSpPr>
            <a:spLocks noGrp="1"/>
          </p:cNvSpPr>
          <p:nvPr>
            <p:ph idx="1"/>
          </p:nvPr>
        </p:nvSpPr>
        <p:spPr/>
        <p:txBody>
          <a:bodyPr>
            <a:normAutofit lnSpcReduction="10000"/>
          </a:bodyPr>
          <a:lstStyle/>
          <a:p>
            <a:pPr lvl="0"/>
            <a:r>
              <a:rPr lang="pt-BR" sz="2400" dirty="0" smtClean="0"/>
              <a:t>Art. 72. </a:t>
            </a:r>
            <a:r>
              <a:rPr lang="pt-BR" sz="2400" dirty="0"/>
              <a:t>Constituem objetivos específicos da Zona Urbana do Baixo Pinheiral:</a:t>
            </a:r>
          </a:p>
          <a:p>
            <a:r>
              <a:rPr lang="pt-BR" sz="2400" dirty="0"/>
              <a:t> I - ordenar o crescimento urbano, utilizando normas e instrumentos urbanísticos, especialmente os instrumentos do Estatuto da Cidade;</a:t>
            </a:r>
          </a:p>
          <a:p>
            <a:r>
              <a:rPr lang="pt-BR" sz="2400" dirty="0"/>
              <a:t> II - incrementar a infraestrutura e os equipamentos públicos urbanos e comunitários;</a:t>
            </a:r>
          </a:p>
          <a:p>
            <a:r>
              <a:rPr lang="pt-BR" sz="2400" dirty="0"/>
              <a:t> III - lançar diretrizes do sistema viário, a fim de orientar a implantação de loteamentos e garantir a continuidade do traçado da malha viária;</a:t>
            </a:r>
          </a:p>
          <a:p>
            <a:pPr lvl="0"/>
            <a:endParaRPr lang="pt-BR" dirty="0" smtClean="0"/>
          </a:p>
          <a:p>
            <a:endParaRPr lang="pt-BR" dirty="0" smtClean="0"/>
          </a:p>
          <a:p>
            <a:endParaRPr lang="pt-BR" dirty="0"/>
          </a:p>
        </p:txBody>
      </p:sp>
    </p:spTree>
    <p:extLst>
      <p:ext uri="{BB962C8B-B14F-4D97-AF65-F5344CB8AC3E}">
        <p14:creationId xmlns:p14="http://schemas.microsoft.com/office/powerpoint/2010/main" val="175209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DO BAIXO PINHEIRAL</a:t>
            </a:r>
          </a:p>
        </p:txBody>
      </p:sp>
      <p:sp>
        <p:nvSpPr>
          <p:cNvPr id="3" name="Espaço Reservado para Conteúdo 2"/>
          <p:cNvSpPr>
            <a:spLocks noGrp="1"/>
          </p:cNvSpPr>
          <p:nvPr>
            <p:ph idx="1"/>
          </p:nvPr>
        </p:nvSpPr>
        <p:spPr/>
        <p:txBody>
          <a:bodyPr/>
          <a:lstStyle/>
          <a:p>
            <a:pPr lvl="0"/>
            <a:r>
              <a:rPr lang="pt-BR" dirty="0" smtClean="0"/>
              <a:t>Art. 73. </a:t>
            </a:r>
            <a:r>
              <a:rPr lang="pt-BR" dirty="0"/>
              <a:t>Poderão ser aplicados os seguintes Instrumentos na Zona Urbana do Baixo Pinheiral:</a:t>
            </a:r>
          </a:p>
          <a:p>
            <a:r>
              <a:rPr lang="pt-BR" dirty="0"/>
              <a:t> I - direito de preferência/preempção;</a:t>
            </a:r>
          </a:p>
          <a:p>
            <a:r>
              <a:rPr lang="pt-BR" dirty="0"/>
              <a:t> II - transferência do direito de construir;</a:t>
            </a:r>
          </a:p>
          <a:p>
            <a:r>
              <a:rPr lang="pt-BR" dirty="0"/>
              <a:t> III - direito de superfície;</a:t>
            </a:r>
          </a:p>
          <a:p>
            <a:r>
              <a:rPr lang="pt-BR" dirty="0"/>
              <a:t>IV - AEIS Área de Especial Interesse Social.</a:t>
            </a:r>
          </a:p>
          <a:p>
            <a:pPr lvl="0"/>
            <a:endParaRPr lang="pt-BR" dirty="0" smtClean="0"/>
          </a:p>
          <a:p>
            <a:endParaRPr lang="pt-BR" dirty="0" smtClean="0"/>
          </a:p>
          <a:p>
            <a:endParaRPr lang="pt-BR" dirty="0"/>
          </a:p>
        </p:txBody>
      </p:sp>
    </p:spTree>
    <p:extLst>
      <p:ext uri="{BB962C8B-B14F-4D97-AF65-F5344CB8AC3E}">
        <p14:creationId xmlns:p14="http://schemas.microsoft.com/office/powerpoint/2010/main" val="257019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DA AÇUCENA</a:t>
            </a:r>
          </a:p>
        </p:txBody>
      </p:sp>
      <p:sp>
        <p:nvSpPr>
          <p:cNvPr id="3" name="Espaço Reservado para Conteúdo 2"/>
          <p:cNvSpPr>
            <a:spLocks noGrp="1"/>
          </p:cNvSpPr>
          <p:nvPr>
            <p:ph idx="1"/>
          </p:nvPr>
        </p:nvSpPr>
        <p:spPr/>
        <p:txBody>
          <a:bodyPr/>
          <a:lstStyle/>
          <a:p>
            <a:pPr lvl="0"/>
            <a:r>
              <a:rPr lang="pt-BR" dirty="0" smtClean="0"/>
              <a:t>Art. 75. </a:t>
            </a:r>
            <a:r>
              <a:rPr lang="pt-BR" dirty="0"/>
              <a:t>Constituem características atuais da Zona Urbana da Açucena:</a:t>
            </a:r>
          </a:p>
          <a:p>
            <a:r>
              <a:rPr lang="pt-BR" dirty="0"/>
              <a:t>I - núcleo localizado na área rural, com características urbanas;</a:t>
            </a:r>
          </a:p>
          <a:p>
            <a:r>
              <a:rPr lang="pt-BR" dirty="0"/>
              <a:t>II - uso predominante residencial, associado à agricultura e pecuária;</a:t>
            </a:r>
          </a:p>
          <a:p>
            <a:r>
              <a:rPr lang="pt-BR" dirty="0"/>
              <a:t>III - baixa densidade da ocupação;</a:t>
            </a:r>
          </a:p>
          <a:p>
            <a:r>
              <a:rPr lang="pt-BR" dirty="0"/>
              <a:t>IV - baixo potencial de adensamento;</a:t>
            </a:r>
          </a:p>
          <a:p>
            <a:r>
              <a:rPr lang="pt-BR" dirty="0"/>
              <a:t>V - carência de equipamentos públicos urbanos e comunitários.</a:t>
            </a:r>
          </a:p>
          <a:p>
            <a:pPr lvl="0"/>
            <a:endParaRPr lang="pt-BR" dirty="0" smtClean="0"/>
          </a:p>
          <a:p>
            <a:endParaRPr lang="pt-BR" dirty="0" smtClean="0"/>
          </a:p>
          <a:p>
            <a:endParaRPr lang="pt-BR" dirty="0"/>
          </a:p>
        </p:txBody>
      </p:sp>
    </p:spTree>
    <p:extLst>
      <p:ext uri="{BB962C8B-B14F-4D97-AF65-F5344CB8AC3E}">
        <p14:creationId xmlns:p14="http://schemas.microsoft.com/office/powerpoint/2010/main" val="247645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DA AÇUCENA</a:t>
            </a:r>
          </a:p>
        </p:txBody>
      </p:sp>
      <p:sp>
        <p:nvSpPr>
          <p:cNvPr id="3" name="Espaço Reservado para Conteúdo 2"/>
          <p:cNvSpPr>
            <a:spLocks noGrp="1"/>
          </p:cNvSpPr>
          <p:nvPr>
            <p:ph idx="1"/>
          </p:nvPr>
        </p:nvSpPr>
        <p:spPr/>
        <p:txBody>
          <a:bodyPr/>
          <a:lstStyle/>
          <a:p>
            <a:pPr lvl="0"/>
            <a:r>
              <a:rPr lang="pt-BR" dirty="0" smtClean="0"/>
              <a:t>Art. 77. </a:t>
            </a:r>
            <a:r>
              <a:rPr lang="pt-BR" dirty="0"/>
              <a:t>Constituem objetivos específicos da Zona Urbana da Açucena:</a:t>
            </a:r>
          </a:p>
          <a:p>
            <a:r>
              <a:rPr lang="pt-BR" dirty="0"/>
              <a:t>I - ordenar o crescimento urbano, utilizando normas e instrumentos urbanísticos, especialmente os instrumentos do Estatuto da Cidade;</a:t>
            </a:r>
          </a:p>
          <a:p>
            <a:r>
              <a:rPr lang="pt-BR" dirty="0"/>
              <a:t>II - incrementar a infraestrutura e os equipamentos público urbanos e comunitários;</a:t>
            </a:r>
          </a:p>
          <a:p>
            <a:r>
              <a:rPr lang="pt-BR" dirty="0"/>
              <a:t>III - lançar diretrizes do sistema viário, a fim de orientar a implantação de loteamentos e garantir a continuidade do traçado da malha viária.</a:t>
            </a:r>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321823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ZONA URBANA DA AÇUCENA</a:t>
            </a:r>
          </a:p>
        </p:txBody>
      </p:sp>
      <p:sp>
        <p:nvSpPr>
          <p:cNvPr id="3" name="Espaço Reservado para Conteúdo 2"/>
          <p:cNvSpPr>
            <a:spLocks noGrp="1"/>
          </p:cNvSpPr>
          <p:nvPr>
            <p:ph idx="1"/>
          </p:nvPr>
        </p:nvSpPr>
        <p:spPr/>
        <p:txBody>
          <a:bodyPr/>
          <a:lstStyle/>
          <a:p>
            <a:pPr lvl="0"/>
            <a:r>
              <a:rPr lang="pt-BR" dirty="0" smtClean="0"/>
              <a:t>Art. 78. </a:t>
            </a:r>
            <a:r>
              <a:rPr lang="pt-BR" dirty="0"/>
              <a:t>Poderão ser aplicados os seguintes Instrumentos na Zona Urbana da Açucena: </a:t>
            </a:r>
          </a:p>
          <a:p>
            <a:r>
              <a:rPr lang="pt-BR" dirty="0"/>
              <a:t>I - direito de preferência/preempção;</a:t>
            </a:r>
          </a:p>
          <a:p>
            <a:r>
              <a:rPr lang="pt-BR" dirty="0"/>
              <a:t>II - transferência do direito de construir;</a:t>
            </a:r>
          </a:p>
          <a:p>
            <a:r>
              <a:rPr lang="pt-BR" dirty="0"/>
              <a:t>III - direito de superfície;	</a:t>
            </a:r>
          </a:p>
          <a:p>
            <a:r>
              <a:rPr lang="pt-BR" dirty="0"/>
              <a:t>IV - AEIS Área de Especial Interesse Social.</a:t>
            </a:r>
          </a:p>
          <a:p>
            <a:pPr lvl="0"/>
            <a:endParaRPr lang="pt-BR" dirty="0"/>
          </a:p>
          <a:p>
            <a:pPr lvl="0"/>
            <a:endParaRPr lang="pt-BR" dirty="0" smtClean="0"/>
          </a:p>
          <a:p>
            <a:endParaRPr lang="pt-BR" dirty="0" smtClean="0"/>
          </a:p>
          <a:p>
            <a:endParaRPr lang="pt-BR" dirty="0"/>
          </a:p>
        </p:txBody>
      </p:sp>
    </p:spTree>
    <p:extLst>
      <p:ext uri="{BB962C8B-B14F-4D97-AF65-F5344CB8AC3E}">
        <p14:creationId xmlns:p14="http://schemas.microsoft.com/office/powerpoint/2010/main" val="2217675506"/>
      </p:ext>
    </p:extLst>
  </p:cSld>
  <p:clrMapOvr>
    <a:masterClrMapping/>
  </p:clrMapOvr>
</p:sld>
</file>

<file path=ppt/theme/theme1.xml><?xml version="1.0" encoding="utf-8"?>
<a:theme xmlns:a="http://schemas.openxmlformats.org/drawingml/2006/main" name="Facetado">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268</TotalTime>
  <Words>1743</Words>
  <Application>Microsoft Office PowerPoint</Application>
  <PresentationFormat>Widescreen</PresentationFormat>
  <Paragraphs>178</Paragraphs>
  <Slides>26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Trebuchet MS</vt:lpstr>
      <vt:lpstr>Wingdings 3</vt:lpstr>
      <vt:lpstr>Facetado</vt:lpstr>
      <vt:lpstr>Apresentação do PowerPoint</vt:lpstr>
      <vt:lpstr>LEI DAS DIRETRIZES E REVISÃO DO PLANO DIRETOR</vt:lpstr>
      <vt:lpstr>INSTALAÇÃO DE INDÚSTRIAS</vt:lpstr>
      <vt:lpstr>CRIAÇÃO DE NOVAS ZONAS URBANAS</vt:lpstr>
      <vt:lpstr>DA ZONA URBANA DO BAIXO PINHEIRAL</vt:lpstr>
      <vt:lpstr>DA ZONA URBANA DO BAIXO PINHEIRAL</vt:lpstr>
      <vt:lpstr>DA ZONA URBANA DA AÇUCENA</vt:lpstr>
      <vt:lpstr>DA ZONA URBANA DA AÇUCENA</vt:lpstr>
      <vt:lpstr>DA ZONA URBANA DA AÇUCENA</vt:lpstr>
      <vt:lpstr>DA ZONA URBANA DO RIO CACHOEIRINHAS</vt:lpstr>
      <vt:lpstr>DA ZONA URBANA DO RIO CACHOEIRINHAS</vt:lpstr>
      <vt:lpstr>CLASSIFICAÇÃO DO USO DO SOLO</vt:lpstr>
      <vt:lpstr>CLASSIFICAÇÃO DO USO DO SOLO</vt:lpstr>
      <vt:lpstr>DA COMPATIBILIDADE DO USO DO SOLO</vt:lpstr>
      <vt:lpstr>CLASSIFICAÇÃO DO USO DO SOLO</vt:lpstr>
      <vt:lpstr>DOS PARÂMETROS URBANÍSTICOS DE OCUPAÇÃO DO SOLO</vt:lpstr>
      <vt:lpstr>DOS PARÂMETROS URBANÍSTICOS DE OCUPAÇÃO DO SOLO</vt:lpstr>
      <vt:lpstr>DOS PARÂMETROS URBANÍSTICOS DE OCUPAÇÃO DO SOLO</vt:lpstr>
      <vt:lpstr>DOS PARÂMETROS URBANÍSTICOS DE OCUPAÇÃO DO SOLO</vt:lpstr>
      <vt:lpstr>DOS PARÂMETROS URBANÍSTICOS DE OCUPAÇÃO DO SOLO</vt:lpstr>
      <vt:lpstr>DOS PARÂMETROS URBANÍSTICOS DE OCUPAÇÃO DO SOLO</vt:lpstr>
      <vt:lpstr>ZONEAMENTO ATUAL</vt:lpstr>
      <vt:lpstr>ZONEAMENTO PROPOSTO</vt:lpstr>
      <vt:lpstr>ZONEAMENTO PROPOSTO</vt:lpstr>
      <vt:lpstr>ZONEAMENTO PROPOSTO</vt:lpstr>
      <vt:lpstr>ZONEAMENTO PROPOSTO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DAS DIRETRIZES DO PLANO DIRETOR</dc:title>
  <dc:creator>USER-OEM</dc:creator>
  <cp:lastModifiedBy>USER-OEM</cp:lastModifiedBy>
  <cp:revision>48</cp:revision>
  <dcterms:created xsi:type="dcterms:W3CDTF">2019-08-19T15:46:34Z</dcterms:created>
  <dcterms:modified xsi:type="dcterms:W3CDTF">2019-08-22T16:54:34Z</dcterms:modified>
</cp:coreProperties>
</file>